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8"/>
  </p:notesMasterIdLst>
  <p:sldIdLst>
    <p:sldId id="259" r:id="rId4"/>
    <p:sldId id="260" r:id="rId5"/>
    <p:sldId id="261" r:id="rId6"/>
    <p:sldId id="262" r:id="rId7"/>
    <p:sldId id="263" r:id="rId8"/>
    <p:sldId id="264" r:id="rId9"/>
    <p:sldId id="265" r:id="rId10"/>
    <p:sldId id="258" r:id="rId11"/>
    <p:sldId id="256" r:id="rId12"/>
    <p:sldId id="267" r:id="rId13"/>
    <p:sldId id="266" r:id="rId14"/>
    <p:sldId id="269" r:id="rId15"/>
    <p:sldId id="270" r:id="rId16"/>
    <p:sldId id="271" r:id="rId17"/>
  </p:sldIdLst>
  <p:sldSz cx="9144000" cy="6858000" type="screen4x3"/>
  <p:notesSz cx="6858000" cy="9080500"/>
  <p:defaultTextStyle>
    <a:defPPr>
      <a:defRPr lang="en-US"/>
    </a:defPPr>
    <a:lvl1pPr algn="l" rtl="0" fontAlgn="base">
      <a:spcBef>
        <a:spcPct val="0"/>
      </a:spcBef>
      <a:spcAft>
        <a:spcPct val="0"/>
      </a:spcAft>
      <a:defRPr sz="900" kern="1200">
        <a:solidFill>
          <a:schemeClr val="tx1"/>
        </a:solidFill>
        <a:latin typeface="Arial" charset="0"/>
        <a:ea typeface="+mn-ea"/>
        <a:cs typeface="+mn-cs"/>
      </a:defRPr>
    </a:lvl1pPr>
    <a:lvl2pPr marL="457200" algn="l" rtl="0" fontAlgn="base">
      <a:spcBef>
        <a:spcPct val="0"/>
      </a:spcBef>
      <a:spcAft>
        <a:spcPct val="0"/>
      </a:spcAft>
      <a:defRPr sz="900" kern="1200">
        <a:solidFill>
          <a:schemeClr val="tx1"/>
        </a:solidFill>
        <a:latin typeface="Arial" charset="0"/>
        <a:ea typeface="+mn-ea"/>
        <a:cs typeface="+mn-cs"/>
      </a:defRPr>
    </a:lvl2pPr>
    <a:lvl3pPr marL="914400" algn="l" rtl="0" fontAlgn="base">
      <a:spcBef>
        <a:spcPct val="0"/>
      </a:spcBef>
      <a:spcAft>
        <a:spcPct val="0"/>
      </a:spcAft>
      <a:defRPr sz="900" kern="1200">
        <a:solidFill>
          <a:schemeClr val="tx1"/>
        </a:solidFill>
        <a:latin typeface="Arial" charset="0"/>
        <a:ea typeface="+mn-ea"/>
        <a:cs typeface="+mn-cs"/>
      </a:defRPr>
    </a:lvl3pPr>
    <a:lvl4pPr marL="1371600" algn="l" rtl="0" fontAlgn="base">
      <a:spcBef>
        <a:spcPct val="0"/>
      </a:spcBef>
      <a:spcAft>
        <a:spcPct val="0"/>
      </a:spcAft>
      <a:defRPr sz="900" kern="1200">
        <a:solidFill>
          <a:schemeClr val="tx1"/>
        </a:solidFill>
        <a:latin typeface="Arial" charset="0"/>
        <a:ea typeface="+mn-ea"/>
        <a:cs typeface="+mn-cs"/>
      </a:defRPr>
    </a:lvl4pPr>
    <a:lvl5pPr marL="1828800" algn="l" rtl="0" fontAlgn="base">
      <a:spcBef>
        <a:spcPct val="0"/>
      </a:spcBef>
      <a:spcAft>
        <a:spcPct val="0"/>
      </a:spcAft>
      <a:defRPr sz="900" kern="1200">
        <a:solidFill>
          <a:schemeClr val="tx1"/>
        </a:solidFill>
        <a:latin typeface="Arial" charset="0"/>
        <a:ea typeface="+mn-ea"/>
        <a:cs typeface="+mn-cs"/>
      </a:defRPr>
    </a:lvl5pPr>
    <a:lvl6pPr marL="2286000" algn="l" defTabSz="914400" rtl="0" eaLnBrk="1" latinLnBrk="0" hangingPunct="1">
      <a:defRPr sz="900" kern="1200">
        <a:solidFill>
          <a:schemeClr val="tx1"/>
        </a:solidFill>
        <a:latin typeface="Arial" charset="0"/>
        <a:ea typeface="+mn-ea"/>
        <a:cs typeface="+mn-cs"/>
      </a:defRPr>
    </a:lvl6pPr>
    <a:lvl7pPr marL="2743200" algn="l" defTabSz="914400" rtl="0" eaLnBrk="1" latinLnBrk="0" hangingPunct="1">
      <a:defRPr sz="900" kern="1200">
        <a:solidFill>
          <a:schemeClr val="tx1"/>
        </a:solidFill>
        <a:latin typeface="Arial" charset="0"/>
        <a:ea typeface="+mn-ea"/>
        <a:cs typeface="+mn-cs"/>
      </a:defRPr>
    </a:lvl7pPr>
    <a:lvl8pPr marL="3200400" algn="l" defTabSz="914400" rtl="0" eaLnBrk="1" latinLnBrk="0" hangingPunct="1">
      <a:defRPr sz="900" kern="1200">
        <a:solidFill>
          <a:schemeClr val="tx1"/>
        </a:solidFill>
        <a:latin typeface="Arial" charset="0"/>
        <a:ea typeface="+mn-ea"/>
        <a:cs typeface="+mn-cs"/>
      </a:defRPr>
    </a:lvl8pPr>
    <a:lvl9pPr marL="3657600" algn="l" defTabSz="914400" rtl="0" eaLnBrk="1" latinLnBrk="0" hangingPunct="1">
      <a:defRPr sz="9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80" autoAdjust="0"/>
  </p:normalViewPr>
  <p:slideViewPr>
    <p:cSldViewPr snapToGrid="0">
      <p:cViewPr>
        <p:scale>
          <a:sx n="90" d="100"/>
          <a:sy n="90" d="100"/>
        </p:scale>
        <p:origin x="-804" y="516"/>
      </p:cViewPr>
      <p:guideLst>
        <p:guide orient="horz" pos="2160"/>
        <p:guide pos="2880"/>
      </p:guideLst>
    </p:cSldViewPr>
  </p:slideViewPr>
  <p:notesTextViewPr>
    <p:cViewPr>
      <p:scale>
        <a:sx n="100" d="100"/>
        <a:sy n="100" d="100"/>
      </p:scale>
      <p:origin x="0" y="0"/>
    </p:cViewPr>
  </p:notesText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40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4025"/>
          </a:xfrm>
          <a:prstGeom prst="rect">
            <a:avLst/>
          </a:prstGeom>
        </p:spPr>
        <p:txBody>
          <a:bodyPr vert="horz" lIns="91440" tIns="45720" rIns="91440" bIns="45720" rtlCol="0"/>
          <a:lstStyle>
            <a:lvl1pPr algn="r">
              <a:defRPr sz="1200"/>
            </a:lvl1pPr>
          </a:lstStyle>
          <a:p>
            <a:fld id="{7068B8D3-452B-46FA-8781-1B44A6A3D8A7}" type="datetimeFigureOut">
              <a:rPr lang="en-US" smtClean="0"/>
              <a:pPr/>
              <a:t>5/7/2014</a:t>
            </a:fld>
            <a:endParaRPr lang="en-US" dirty="0"/>
          </a:p>
        </p:txBody>
      </p:sp>
      <p:sp>
        <p:nvSpPr>
          <p:cNvPr id="4" name="Slide Image Placeholder 3"/>
          <p:cNvSpPr>
            <a:spLocks noGrp="1" noRot="1" noChangeAspect="1"/>
          </p:cNvSpPr>
          <p:nvPr>
            <p:ph type="sldImg" idx="2"/>
          </p:nvPr>
        </p:nvSpPr>
        <p:spPr>
          <a:xfrm>
            <a:off x="1158875" y="681038"/>
            <a:ext cx="4540250" cy="34051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13238"/>
            <a:ext cx="5486400" cy="40862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4888"/>
            <a:ext cx="2971800" cy="4540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24888"/>
            <a:ext cx="2971800" cy="454025"/>
          </a:xfrm>
          <a:prstGeom prst="rect">
            <a:avLst/>
          </a:prstGeom>
        </p:spPr>
        <p:txBody>
          <a:bodyPr vert="horz" lIns="91440" tIns="45720" rIns="91440" bIns="45720" rtlCol="0" anchor="b"/>
          <a:lstStyle>
            <a:lvl1pPr algn="r">
              <a:defRPr sz="1200"/>
            </a:lvl1pPr>
          </a:lstStyle>
          <a:p>
            <a:fld id="{9024D2CC-333F-4569-83DA-0E351DF932E7}" type="slidenum">
              <a:rPr lang="en-US" smtClean="0"/>
              <a:pPr/>
              <a:t>‹#›</a:t>
            </a:fld>
            <a:endParaRPr lang="en-US" dirty="0"/>
          </a:p>
        </p:txBody>
      </p:sp>
    </p:spTree>
    <p:extLst>
      <p:ext uri="{BB962C8B-B14F-4D97-AF65-F5344CB8AC3E}">
        <p14:creationId xmlns:p14="http://schemas.microsoft.com/office/powerpoint/2010/main" val="2008224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24D2CC-333F-4569-83DA-0E351DF932E7}" type="slidenum">
              <a:rPr lang="en-US" smtClean="0"/>
              <a:pPr/>
              <a:t>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Within the USGS, the largest users of radio are NWIS and Seismic. Several radio frequency bands and radio technologies are utilized by various platforms supporting USGS mission goals, including satellites, fixed and mobile platforms (e.g., aircraft, ships, buoys, weather stations), and other data collection platforms.</a:t>
            </a: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28834" indent="-280321" eaLnBrk="0" hangingPunct="0">
              <a:defRPr>
                <a:solidFill>
                  <a:schemeClr val="tx1"/>
                </a:solidFill>
                <a:latin typeface="Arial" charset="0"/>
              </a:defRPr>
            </a:lvl2pPr>
            <a:lvl3pPr marL="1121283" indent="-224257" eaLnBrk="0" hangingPunct="0">
              <a:defRPr>
                <a:solidFill>
                  <a:schemeClr val="tx1"/>
                </a:solidFill>
                <a:latin typeface="Arial" charset="0"/>
              </a:defRPr>
            </a:lvl3pPr>
            <a:lvl4pPr marL="1569796" indent="-224257" eaLnBrk="0" hangingPunct="0">
              <a:defRPr>
                <a:solidFill>
                  <a:schemeClr val="tx1"/>
                </a:solidFill>
                <a:latin typeface="Arial" charset="0"/>
              </a:defRPr>
            </a:lvl4pPr>
            <a:lvl5pPr marL="2018309" indent="-224257" eaLnBrk="0" hangingPunct="0">
              <a:defRPr>
                <a:solidFill>
                  <a:schemeClr val="tx1"/>
                </a:solidFill>
                <a:latin typeface="Arial" charset="0"/>
              </a:defRPr>
            </a:lvl5pPr>
            <a:lvl6pPr marL="2466823" indent="-224257" eaLnBrk="0" fontAlgn="base" hangingPunct="0">
              <a:spcBef>
                <a:spcPct val="0"/>
              </a:spcBef>
              <a:spcAft>
                <a:spcPct val="0"/>
              </a:spcAft>
              <a:defRPr>
                <a:solidFill>
                  <a:schemeClr val="tx1"/>
                </a:solidFill>
                <a:latin typeface="Arial" charset="0"/>
              </a:defRPr>
            </a:lvl6pPr>
            <a:lvl7pPr marL="2915336" indent="-224257" eaLnBrk="0" fontAlgn="base" hangingPunct="0">
              <a:spcBef>
                <a:spcPct val="0"/>
              </a:spcBef>
              <a:spcAft>
                <a:spcPct val="0"/>
              </a:spcAft>
              <a:defRPr>
                <a:solidFill>
                  <a:schemeClr val="tx1"/>
                </a:solidFill>
                <a:latin typeface="Arial" charset="0"/>
              </a:defRPr>
            </a:lvl7pPr>
            <a:lvl8pPr marL="3363849" indent="-224257" eaLnBrk="0" fontAlgn="base" hangingPunct="0">
              <a:spcBef>
                <a:spcPct val="0"/>
              </a:spcBef>
              <a:spcAft>
                <a:spcPct val="0"/>
              </a:spcAft>
              <a:defRPr>
                <a:solidFill>
                  <a:schemeClr val="tx1"/>
                </a:solidFill>
                <a:latin typeface="Arial" charset="0"/>
              </a:defRPr>
            </a:lvl8pPr>
            <a:lvl9pPr marL="3812362" indent="-224257" eaLnBrk="0" fontAlgn="base" hangingPunct="0">
              <a:spcBef>
                <a:spcPct val="0"/>
              </a:spcBef>
              <a:spcAft>
                <a:spcPct val="0"/>
              </a:spcAft>
              <a:defRPr>
                <a:solidFill>
                  <a:schemeClr val="tx1"/>
                </a:solidFill>
                <a:latin typeface="Arial" charset="0"/>
              </a:defRPr>
            </a:lvl9pPr>
          </a:lstStyle>
          <a:p>
            <a:pPr eaLnBrk="1" hangingPunct="1"/>
            <a:fld id="{FA461EC3-112A-44B9-8693-C9F880E6B68D}" type="slidenum">
              <a:rPr lang="en-US" altLang="en-US" smtClean="0"/>
              <a:pPr eaLnBrk="1" hangingPunct="1"/>
              <a:t>10</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09485"/>
            <a:r>
              <a:rPr lang="en-US" altLang="en-US" smtClean="0"/>
              <a:t>Radio frequency spectrum is a valuable asset. Exclusive authorization may be giving way to more spectrum sharing and privatization. </a:t>
            </a:r>
          </a:p>
          <a:p>
            <a:pPr defTabSz="909485"/>
            <a:endParaRPr lang="en-US" altLang="en-US" smtClean="0"/>
          </a:p>
          <a:p>
            <a:pPr defTabSz="909485"/>
            <a:r>
              <a:rPr lang="en-US" altLang="en-US" smtClean="0"/>
              <a:t>Spectrum sharing is “New Reality” and “High Priority”  according to “NTIA Applaud’s DoD Spectrum Sharing Strategy” report http://www.ntia.doc.gov/blog/2014/ntia-applauds-dod-s-spectrum-strategy-efforts.</a:t>
            </a:r>
          </a:p>
          <a:p>
            <a:pPr defTabSz="909485"/>
            <a:endParaRPr lang="en-US" altLang="en-US" smtClean="0"/>
          </a:p>
          <a:p>
            <a:pPr defTabSz="909485"/>
            <a:r>
              <a:rPr lang="en-US" altLang="en-US" smtClean="0"/>
              <a:t>Cognitive Radios</a:t>
            </a:r>
          </a:p>
          <a:p>
            <a:pPr defTabSz="909485"/>
            <a:r>
              <a:rPr lang="en-US" altLang="en-US" smtClean="0"/>
              <a:t>Software defined radios</a:t>
            </a:r>
          </a:p>
          <a:p>
            <a:pPr defTabSz="909485"/>
            <a:r>
              <a:rPr lang="en-US" altLang="en-US" smtClean="0"/>
              <a:t>Radio Over IP</a:t>
            </a:r>
          </a:p>
          <a:p>
            <a:pPr defTabSz="909485"/>
            <a:r>
              <a:rPr lang="en-US" altLang="en-US" smtClean="0"/>
              <a:t>Radio in the Cloud</a:t>
            </a:r>
          </a:p>
          <a:p>
            <a:pPr defTabSz="909485"/>
            <a:endParaRPr lang="en-US" altLang="en-US" smtClean="0"/>
          </a:p>
          <a:p>
            <a:pPr defTabSz="909485"/>
            <a:r>
              <a:rPr lang="en-US" altLang="en-US" smtClean="0"/>
              <a:t>RFA’s issued for 5 year time period</a:t>
            </a:r>
          </a:p>
          <a:p>
            <a:pPr defTabSz="909485"/>
            <a:endParaRPr lang="en-US" altLang="en-US" smtClean="0"/>
          </a:p>
          <a:p>
            <a:pPr defTabSz="909485"/>
            <a:r>
              <a:rPr lang="en-US" altLang="en-US" smtClean="0"/>
              <a:t>Administration  1%</a:t>
            </a:r>
          </a:p>
          <a:p>
            <a:pPr defTabSz="909485"/>
            <a:r>
              <a:rPr lang="en-US" altLang="en-US" smtClean="0"/>
              <a:t>Biological Resources Division  0%</a:t>
            </a:r>
          </a:p>
          <a:p>
            <a:pPr defTabSz="909485"/>
            <a:r>
              <a:rPr lang="en-US" altLang="en-US" smtClean="0"/>
              <a:t>Geologic Division  92%</a:t>
            </a:r>
          </a:p>
          <a:p>
            <a:pPr defTabSz="909485"/>
            <a:r>
              <a:rPr lang="en-US" altLang="en-US" smtClean="0"/>
              <a:t>National Mapping Division  0%</a:t>
            </a:r>
          </a:p>
          <a:p>
            <a:pPr defTabSz="909485"/>
            <a:r>
              <a:rPr lang="en-US" altLang="en-US" smtClean="0"/>
              <a:t>Water Resources Division   7%</a:t>
            </a:r>
          </a:p>
          <a:p>
            <a:pPr defTabSz="909485"/>
            <a:endParaRPr lang="en-US" altLang="en-US" smtClean="0"/>
          </a:p>
          <a:p>
            <a:pPr defTabSz="909485"/>
            <a:endParaRPr lang="en-US" altLang="en-US" smtClean="0"/>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28834" indent="-280321" eaLnBrk="0" hangingPunct="0">
              <a:defRPr>
                <a:solidFill>
                  <a:schemeClr val="tx1"/>
                </a:solidFill>
                <a:latin typeface="Arial" charset="0"/>
              </a:defRPr>
            </a:lvl2pPr>
            <a:lvl3pPr marL="1121283" indent="-224257" eaLnBrk="0" hangingPunct="0">
              <a:defRPr>
                <a:solidFill>
                  <a:schemeClr val="tx1"/>
                </a:solidFill>
                <a:latin typeface="Arial" charset="0"/>
              </a:defRPr>
            </a:lvl3pPr>
            <a:lvl4pPr marL="1569796" indent="-224257" eaLnBrk="0" hangingPunct="0">
              <a:defRPr>
                <a:solidFill>
                  <a:schemeClr val="tx1"/>
                </a:solidFill>
                <a:latin typeface="Arial" charset="0"/>
              </a:defRPr>
            </a:lvl4pPr>
            <a:lvl5pPr marL="2018309" indent="-224257" eaLnBrk="0" hangingPunct="0">
              <a:defRPr>
                <a:solidFill>
                  <a:schemeClr val="tx1"/>
                </a:solidFill>
                <a:latin typeface="Arial" charset="0"/>
              </a:defRPr>
            </a:lvl5pPr>
            <a:lvl6pPr marL="2466823" indent="-224257" eaLnBrk="0" fontAlgn="base" hangingPunct="0">
              <a:spcBef>
                <a:spcPct val="0"/>
              </a:spcBef>
              <a:spcAft>
                <a:spcPct val="0"/>
              </a:spcAft>
              <a:defRPr>
                <a:solidFill>
                  <a:schemeClr val="tx1"/>
                </a:solidFill>
                <a:latin typeface="Arial" charset="0"/>
              </a:defRPr>
            </a:lvl6pPr>
            <a:lvl7pPr marL="2915336" indent="-224257" eaLnBrk="0" fontAlgn="base" hangingPunct="0">
              <a:spcBef>
                <a:spcPct val="0"/>
              </a:spcBef>
              <a:spcAft>
                <a:spcPct val="0"/>
              </a:spcAft>
              <a:defRPr>
                <a:solidFill>
                  <a:schemeClr val="tx1"/>
                </a:solidFill>
                <a:latin typeface="Arial" charset="0"/>
              </a:defRPr>
            </a:lvl7pPr>
            <a:lvl8pPr marL="3363849" indent="-224257" eaLnBrk="0" fontAlgn="base" hangingPunct="0">
              <a:spcBef>
                <a:spcPct val="0"/>
              </a:spcBef>
              <a:spcAft>
                <a:spcPct val="0"/>
              </a:spcAft>
              <a:defRPr>
                <a:solidFill>
                  <a:schemeClr val="tx1"/>
                </a:solidFill>
                <a:latin typeface="Arial" charset="0"/>
              </a:defRPr>
            </a:lvl8pPr>
            <a:lvl9pPr marL="3812362" indent="-224257" eaLnBrk="0" fontAlgn="base" hangingPunct="0">
              <a:spcBef>
                <a:spcPct val="0"/>
              </a:spcBef>
              <a:spcAft>
                <a:spcPct val="0"/>
              </a:spcAft>
              <a:defRPr>
                <a:solidFill>
                  <a:schemeClr val="tx1"/>
                </a:solidFill>
                <a:latin typeface="Arial" charset="0"/>
              </a:defRPr>
            </a:lvl9pPr>
          </a:lstStyle>
          <a:p>
            <a:pPr eaLnBrk="1" hangingPunct="1"/>
            <a:fld id="{56664D84-E29D-4CFC-AD13-40926893721D}" type="slidenum">
              <a:rPr lang="en-US" altLang="en-US" smtClean="0"/>
              <a:pPr eaLnBrk="1" hangingPunct="1"/>
              <a:t>12</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Identification of 15 Megahertz of Spectrum Between 1675 and 1710 MHz for Reallocation from Federal Use to Non-Federal use pursuant to section 6401(a) of the Middle Class Tax Relief and Job Creation Act of 2012 Report to the President.</a:t>
            </a:r>
          </a:p>
          <a:p>
            <a:endParaRPr lang="en-US" altLang="en-US" dirty="0" smtClean="0"/>
          </a:p>
          <a:p>
            <a:r>
              <a:rPr lang="en-US" altLang="en-US" dirty="0" smtClean="0"/>
              <a:t>Page 1: </a:t>
            </a:r>
          </a:p>
          <a:p>
            <a:r>
              <a:rPr lang="en-US" altLang="en-US" dirty="0" smtClean="0"/>
              <a:t>This recommendation reaffirms NTIA’s January 2011 conclusion that he FCC should repurpose the 1695-1710 MHz band for wireless broadband use on a shared basis, as NTIA identified in its </a:t>
            </a:r>
            <a:r>
              <a:rPr lang="en-US" altLang="en-US" i="1" dirty="0" smtClean="0"/>
              <a:t>Fast Track Report</a:t>
            </a:r>
            <a:r>
              <a:rPr lang="en-US" altLang="en-US" dirty="0" smtClean="0"/>
              <a:t>. </a:t>
            </a:r>
          </a:p>
          <a:p>
            <a:endParaRPr lang="en-US" altLang="en-US" dirty="0" smtClean="0"/>
          </a:p>
        </p:txBody>
      </p:sp>
      <p:sp>
        <p:nvSpPr>
          <p:cNvPr id="28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28834" indent="-280321" eaLnBrk="0" hangingPunct="0">
              <a:defRPr>
                <a:solidFill>
                  <a:schemeClr val="tx1"/>
                </a:solidFill>
                <a:latin typeface="Arial" charset="0"/>
              </a:defRPr>
            </a:lvl2pPr>
            <a:lvl3pPr marL="1121283" indent="-224257" eaLnBrk="0" hangingPunct="0">
              <a:defRPr>
                <a:solidFill>
                  <a:schemeClr val="tx1"/>
                </a:solidFill>
                <a:latin typeface="Arial" charset="0"/>
              </a:defRPr>
            </a:lvl3pPr>
            <a:lvl4pPr marL="1569796" indent="-224257" eaLnBrk="0" hangingPunct="0">
              <a:defRPr>
                <a:solidFill>
                  <a:schemeClr val="tx1"/>
                </a:solidFill>
                <a:latin typeface="Arial" charset="0"/>
              </a:defRPr>
            </a:lvl4pPr>
            <a:lvl5pPr marL="2018309" indent="-224257" eaLnBrk="0" hangingPunct="0">
              <a:defRPr>
                <a:solidFill>
                  <a:schemeClr val="tx1"/>
                </a:solidFill>
                <a:latin typeface="Arial" charset="0"/>
              </a:defRPr>
            </a:lvl5pPr>
            <a:lvl6pPr marL="2466823" indent="-224257" eaLnBrk="0" fontAlgn="base" hangingPunct="0">
              <a:spcBef>
                <a:spcPct val="0"/>
              </a:spcBef>
              <a:spcAft>
                <a:spcPct val="0"/>
              </a:spcAft>
              <a:defRPr>
                <a:solidFill>
                  <a:schemeClr val="tx1"/>
                </a:solidFill>
                <a:latin typeface="Arial" charset="0"/>
              </a:defRPr>
            </a:lvl6pPr>
            <a:lvl7pPr marL="2915336" indent="-224257" eaLnBrk="0" fontAlgn="base" hangingPunct="0">
              <a:spcBef>
                <a:spcPct val="0"/>
              </a:spcBef>
              <a:spcAft>
                <a:spcPct val="0"/>
              </a:spcAft>
              <a:defRPr>
                <a:solidFill>
                  <a:schemeClr val="tx1"/>
                </a:solidFill>
                <a:latin typeface="Arial" charset="0"/>
              </a:defRPr>
            </a:lvl7pPr>
            <a:lvl8pPr marL="3363849" indent="-224257" eaLnBrk="0" fontAlgn="base" hangingPunct="0">
              <a:spcBef>
                <a:spcPct val="0"/>
              </a:spcBef>
              <a:spcAft>
                <a:spcPct val="0"/>
              </a:spcAft>
              <a:defRPr>
                <a:solidFill>
                  <a:schemeClr val="tx1"/>
                </a:solidFill>
                <a:latin typeface="Arial" charset="0"/>
              </a:defRPr>
            </a:lvl8pPr>
            <a:lvl9pPr marL="3812362" indent="-224257" eaLnBrk="0" fontAlgn="base" hangingPunct="0">
              <a:spcBef>
                <a:spcPct val="0"/>
              </a:spcBef>
              <a:spcAft>
                <a:spcPct val="0"/>
              </a:spcAft>
              <a:defRPr>
                <a:solidFill>
                  <a:schemeClr val="tx1"/>
                </a:solidFill>
                <a:latin typeface="Arial" charset="0"/>
              </a:defRPr>
            </a:lvl9pPr>
          </a:lstStyle>
          <a:p>
            <a:pPr eaLnBrk="1" hangingPunct="1"/>
            <a:fld id="{5E47A517-939B-44CF-BC9A-D757EE9A8412}" type="slidenum">
              <a:rPr lang="en-US" altLang="en-US">
                <a:solidFill>
                  <a:prstClr val="black"/>
                </a:solidFill>
              </a:rPr>
              <a:pPr eaLnBrk="1" hangingPunct="1"/>
              <a:t>14</a:t>
            </a:fld>
            <a:endParaRPr lang="en-US"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8ECAB03-C39A-4695-BE1C-F88E8B97203B}"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57CA95D-F6A0-4EFE-B022-CD56164E6356}"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90D41CC6-6F31-4317-BEF9-EE5A9CF07B6D}"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6"/>
          <p:cNvSpPr>
            <a:spLocks noChangeShapeType="1"/>
          </p:cNvSpPr>
          <p:nvPr/>
        </p:nvSpPr>
        <p:spPr bwMode="auto">
          <a:xfrm>
            <a:off x="457200" y="3124200"/>
            <a:ext cx="82264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sz="1800" smtClean="0">
              <a:solidFill>
                <a:srgbClr val="000000"/>
              </a:solidFill>
            </a:endParaRPr>
          </a:p>
        </p:txBody>
      </p:sp>
      <p:sp>
        <p:nvSpPr>
          <p:cNvPr id="5" name="Rectangle 7"/>
          <p:cNvSpPr>
            <a:spLocks noChangeArrowheads="1"/>
          </p:cNvSpPr>
          <p:nvPr/>
        </p:nvSpPr>
        <p:spPr bwMode="auto">
          <a:xfrm>
            <a:off x="404813" y="6096000"/>
            <a:ext cx="201612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8900" tIns="44450" rIns="88900" bIns="44450">
            <a:spAutoFit/>
          </a:bodyPr>
          <a:lstStyle>
            <a:lvl1pPr defTabSz="885825" eaLnBrk="0" hangingPunct="0">
              <a:defRPr>
                <a:solidFill>
                  <a:schemeClr val="tx1"/>
                </a:solidFill>
                <a:latin typeface="Arial" charset="0"/>
              </a:defRPr>
            </a:lvl1pPr>
            <a:lvl2pPr marL="742950" indent="-285750" defTabSz="885825" eaLnBrk="0" hangingPunct="0">
              <a:defRPr>
                <a:solidFill>
                  <a:schemeClr val="tx1"/>
                </a:solidFill>
                <a:latin typeface="Arial" charset="0"/>
              </a:defRPr>
            </a:lvl2pPr>
            <a:lvl3pPr marL="1143000" indent="-228600" defTabSz="885825" eaLnBrk="0" hangingPunct="0">
              <a:defRPr>
                <a:solidFill>
                  <a:schemeClr val="tx1"/>
                </a:solidFill>
                <a:latin typeface="Arial" charset="0"/>
              </a:defRPr>
            </a:lvl3pPr>
            <a:lvl4pPr marL="1600200" indent="-228600" defTabSz="885825" eaLnBrk="0" hangingPunct="0">
              <a:defRPr>
                <a:solidFill>
                  <a:schemeClr val="tx1"/>
                </a:solidFill>
                <a:latin typeface="Arial" charset="0"/>
              </a:defRPr>
            </a:lvl4pPr>
            <a:lvl5pPr marL="2057400" indent="-228600" defTabSz="885825" eaLnBrk="0" hangingPunct="0">
              <a:defRPr>
                <a:solidFill>
                  <a:schemeClr val="tx1"/>
                </a:solidFill>
                <a:latin typeface="Arial" charset="0"/>
              </a:defRPr>
            </a:lvl5pPr>
            <a:lvl6pPr marL="2514600" indent="-228600" defTabSz="885825" eaLnBrk="0" fontAlgn="base" hangingPunct="0">
              <a:spcBef>
                <a:spcPct val="0"/>
              </a:spcBef>
              <a:spcAft>
                <a:spcPct val="0"/>
              </a:spcAft>
              <a:defRPr>
                <a:solidFill>
                  <a:schemeClr val="tx1"/>
                </a:solidFill>
                <a:latin typeface="Arial" charset="0"/>
              </a:defRPr>
            </a:lvl6pPr>
            <a:lvl7pPr marL="2971800" indent="-228600" defTabSz="885825" eaLnBrk="0" fontAlgn="base" hangingPunct="0">
              <a:spcBef>
                <a:spcPct val="0"/>
              </a:spcBef>
              <a:spcAft>
                <a:spcPct val="0"/>
              </a:spcAft>
              <a:defRPr>
                <a:solidFill>
                  <a:schemeClr val="tx1"/>
                </a:solidFill>
                <a:latin typeface="Arial" charset="0"/>
              </a:defRPr>
            </a:lvl7pPr>
            <a:lvl8pPr marL="3429000" indent="-228600" defTabSz="885825" eaLnBrk="0" fontAlgn="base" hangingPunct="0">
              <a:spcBef>
                <a:spcPct val="0"/>
              </a:spcBef>
              <a:spcAft>
                <a:spcPct val="0"/>
              </a:spcAft>
              <a:defRPr>
                <a:solidFill>
                  <a:schemeClr val="tx1"/>
                </a:solidFill>
                <a:latin typeface="Arial" charset="0"/>
              </a:defRPr>
            </a:lvl8pPr>
            <a:lvl9pPr marL="3886200" indent="-228600" defTabSz="885825" eaLnBrk="0" fontAlgn="base" hangingPunct="0">
              <a:spcBef>
                <a:spcPct val="0"/>
              </a:spcBef>
              <a:spcAft>
                <a:spcPct val="0"/>
              </a:spcAft>
              <a:defRPr>
                <a:solidFill>
                  <a:schemeClr val="tx1"/>
                </a:solidFill>
                <a:latin typeface="Arial" charset="0"/>
              </a:defRPr>
            </a:lvl9pPr>
          </a:lstStyle>
          <a:p>
            <a:pPr>
              <a:defRPr/>
            </a:pPr>
            <a:r>
              <a:rPr lang="en-US" altLang="en-US" sz="1000" b="1" smtClean="0">
                <a:solidFill>
                  <a:srgbClr val="000000"/>
                </a:solidFill>
              </a:rPr>
              <a:t>U.S. Department of the Interior</a:t>
            </a:r>
          </a:p>
          <a:p>
            <a:pPr>
              <a:defRPr/>
            </a:pPr>
            <a:r>
              <a:rPr lang="en-US" altLang="en-US" sz="1000" b="1" smtClean="0">
                <a:solidFill>
                  <a:srgbClr val="000000"/>
                </a:solidFill>
              </a:rPr>
              <a:t>U.S. Geological Survey</a:t>
            </a:r>
          </a:p>
        </p:txBody>
      </p:sp>
      <p:pic>
        <p:nvPicPr>
          <p:cNvPr id="6" name="Picture 8" descr="ident_4_onscreen_png"/>
          <p:cNvPicPr>
            <a:picLocks noChangeAspect="1" noChangeArrowheads="1"/>
          </p:cNvPicPr>
          <p:nvPr/>
        </p:nvPicPr>
        <p:blipFill>
          <a:blip r:embed="rId2">
            <a:lum bright="-100000"/>
            <a:extLst>
              <a:ext uri="{28A0092B-C50C-407E-A947-70E740481C1C}">
                <a14:useLocalDpi xmlns:a14="http://schemas.microsoft.com/office/drawing/2010/main" val="0"/>
              </a:ext>
            </a:extLst>
          </a:blip>
          <a:srcRect/>
          <a:stretch>
            <a:fillRect/>
          </a:stretch>
        </p:blipFill>
        <p:spPr bwMode="auto">
          <a:xfrm>
            <a:off x="533400" y="457200"/>
            <a:ext cx="2057400"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p:cNvSpPr>
            <a:spLocks noGrp="1" noChangeArrowheads="1"/>
          </p:cNvSpPr>
          <p:nvPr>
            <p:ph type="ctrTitle"/>
          </p:nvPr>
        </p:nvSpPr>
        <p:spPr>
          <a:xfrm>
            <a:off x="457200" y="1905000"/>
            <a:ext cx="8226425" cy="1066800"/>
          </a:xfrm>
        </p:spPr>
        <p:txBody>
          <a:bodyPr anchor="t"/>
          <a:lstStyle>
            <a:lvl1pPr>
              <a:defRPr sz="4400"/>
            </a:lvl1pPr>
          </a:lstStyle>
          <a:p>
            <a:r>
              <a:rPr lang="en-US" altLang="en-US"/>
              <a:t>Click to edit Master title style</a:t>
            </a:r>
          </a:p>
        </p:txBody>
      </p:sp>
      <p:sp>
        <p:nvSpPr>
          <p:cNvPr id="5123" name="Rectangle 3"/>
          <p:cNvSpPr>
            <a:spLocks noGrp="1" noChangeArrowheads="1"/>
          </p:cNvSpPr>
          <p:nvPr>
            <p:ph type="subTitle" idx="1"/>
          </p:nvPr>
        </p:nvSpPr>
        <p:spPr>
          <a:xfrm>
            <a:off x="457200" y="3505200"/>
            <a:ext cx="8226425" cy="1752600"/>
          </a:xfrm>
        </p:spPr>
        <p:txBody>
          <a:bodyPr/>
          <a:lstStyle>
            <a:lvl1pPr marL="0" indent="0">
              <a:buFont typeface="Wingdings" pitchFamily="2" charset="2"/>
              <a:buNone/>
              <a:defRPr sz="2600"/>
            </a:lvl1pPr>
          </a:lstStyle>
          <a:p>
            <a:r>
              <a:rPr lang="en-US" altLang="en-US"/>
              <a:t>Click to edit Master subtitle style</a:t>
            </a:r>
          </a:p>
        </p:txBody>
      </p:sp>
      <p:sp>
        <p:nvSpPr>
          <p:cNvPr id="7" name="Rectangle 4"/>
          <p:cNvSpPr>
            <a:spLocks noGrp="1" noChangeArrowheads="1"/>
          </p:cNvSpPr>
          <p:nvPr>
            <p:ph type="ftr" sz="quarter" idx="10"/>
          </p:nvPr>
        </p:nvSpPr>
        <p:spPr bwMode="auto">
          <a:xfrm>
            <a:off x="3124200" y="6243638"/>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defRPr sz="1200">
                <a:latin typeface="Garamond" pitchFamily="18" charset="0"/>
              </a:defRPr>
            </a:lvl1pPr>
          </a:lstStyle>
          <a:p>
            <a:pPr>
              <a:defRPr/>
            </a:pPr>
            <a:endParaRPr lang="en-US" altLang="en-US">
              <a:solidFill>
                <a:srgbClr val="000000"/>
              </a:solidFill>
            </a:endParaRPr>
          </a:p>
        </p:txBody>
      </p:sp>
      <p:sp>
        <p:nvSpPr>
          <p:cNvPr id="8" name="Rectangle 5"/>
          <p:cNvSpPr>
            <a:spLocks noGrp="1" noChangeArrowheads="1"/>
          </p:cNvSpPr>
          <p:nvPr>
            <p:ph type="sldNum" sz="quarter" idx="11"/>
          </p:nvPr>
        </p:nvSpPr>
        <p:spPr>
          <a:xfrm>
            <a:off x="6553200" y="6243638"/>
            <a:ext cx="2133600" cy="457200"/>
          </a:xfrm>
        </p:spPr>
        <p:txBody>
          <a:bodyPr/>
          <a:lstStyle>
            <a:lvl1pPr>
              <a:defRPr>
                <a:latin typeface="Garamond" pitchFamily="18" charset="0"/>
              </a:defRPr>
            </a:lvl1pPr>
          </a:lstStyle>
          <a:p>
            <a:pPr>
              <a:defRPr/>
            </a:pPr>
            <a:fld id="{F8BB81AB-D792-4FA6-9C2E-02F3ADE13DF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46317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EBEF678A-7C9A-4EDE-A77B-E63301F10D4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1520841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sldNum" sz="quarter" idx="10"/>
          </p:nvPr>
        </p:nvSpPr>
        <p:spPr>
          <a:ln/>
        </p:spPr>
        <p:txBody>
          <a:bodyPr/>
          <a:lstStyle>
            <a:lvl1pPr>
              <a:defRPr/>
            </a:lvl1pPr>
          </a:lstStyle>
          <a:p>
            <a:pPr>
              <a:defRPr/>
            </a:pPr>
            <a:fld id="{1F39BEEC-D10E-4256-8F17-1AC152F7E13C}"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7649288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1DF17D7D-DC2E-4252-8FBB-0CC0F1148B4B}"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7226759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sldNum" sz="quarter" idx="10"/>
          </p:nvPr>
        </p:nvSpPr>
        <p:spPr>
          <a:ln/>
        </p:spPr>
        <p:txBody>
          <a:bodyPr/>
          <a:lstStyle>
            <a:lvl1pPr>
              <a:defRPr/>
            </a:lvl1pPr>
          </a:lstStyle>
          <a:p>
            <a:pPr>
              <a:defRPr/>
            </a:pPr>
            <a:fld id="{BF689F2D-7B86-489C-BB21-6BA073C39488}"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9581756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sldNum" sz="quarter" idx="10"/>
          </p:nvPr>
        </p:nvSpPr>
        <p:spPr>
          <a:ln/>
        </p:spPr>
        <p:txBody>
          <a:bodyPr/>
          <a:lstStyle>
            <a:lvl1pPr>
              <a:defRPr/>
            </a:lvl1pPr>
          </a:lstStyle>
          <a:p>
            <a:pPr>
              <a:defRPr/>
            </a:pPr>
            <a:fld id="{213941B6-F1CD-4914-92F4-29FD82BD749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0500101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sldNum" sz="quarter" idx="10"/>
          </p:nvPr>
        </p:nvSpPr>
        <p:spPr>
          <a:ln/>
        </p:spPr>
        <p:txBody>
          <a:bodyPr/>
          <a:lstStyle>
            <a:lvl1pPr>
              <a:defRPr/>
            </a:lvl1pPr>
          </a:lstStyle>
          <a:p>
            <a:pPr>
              <a:defRPr/>
            </a:pPr>
            <a:fld id="{7BF2B9AE-BC3A-4B8E-985F-1D51D090BB18}"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036240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fld id="{F63D1578-7A8D-4D2A-BA17-705210CF5E63}"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594589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4F9FD64-25BD-44F2-A3FB-F6C3164B08FE}" type="slidenum">
              <a:rPr lang="en-US"/>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fld id="{DCB8BCDD-389B-455D-9E5C-3ACCC570765C}"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4906873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76A4168F-B90D-42B7-AC1A-020534E4E13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9670157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665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665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4B7E3782-29DA-4C39-9112-0F3B1F996A4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2183366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6"/>
          <p:cNvSpPr>
            <a:spLocks noChangeShapeType="1"/>
          </p:cNvSpPr>
          <p:nvPr/>
        </p:nvSpPr>
        <p:spPr bwMode="auto">
          <a:xfrm>
            <a:off x="457200" y="3124200"/>
            <a:ext cx="82264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sz="1800" smtClean="0">
              <a:solidFill>
                <a:srgbClr val="000000"/>
              </a:solidFill>
            </a:endParaRPr>
          </a:p>
        </p:txBody>
      </p:sp>
      <p:sp>
        <p:nvSpPr>
          <p:cNvPr id="5" name="Rectangle 7"/>
          <p:cNvSpPr>
            <a:spLocks noChangeArrowheads="1"/>
          </p:cNvSpPr>
          <p:nvPr/>
        </p:nvSpPr>
        <p:spPr bwMode="auto">
          <a:xfrm>
            <a:off x="404813" y="6096000"/>
            <a:ext cx="201612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88900" tIns="44450" rIns="88900" bIns="44450">
            <a:spAutoFit/>
          </a:bodyPr>
          <a:lstStyle>
            <a:lvl1pPr defTabSz="885825" eaLnBrk="0" hangingPunct="0">
              <a:defRPr>
                <a:solidFill>
                  <a:schemeClr val="tx1"/>
                </a:solidFill>
                <a:latin typeface="Arial" charset="0"/>
              </a:defRPr>
            </a:lvl1pPr>
            <a:lvl2pPr marL="742950" indent="-285750" defTabSz="885825" eaLnBrk="0" hangingPunct="0">
              <a:defRPr>
                <a:solidFill>
                  <a:schemeClr val="tx1"/>
                </a:solidFill>
                <a:latin typeface="Arial" charset="0"/>
              </a:defRPr>
            </a:lvl2pPr>
            <a:lvl3pPr marL="1143000" indent="-228600" defTabSz="885825" eaLnBrk="0" hangingPunct="0">
              <a:defRPr>
                <a:solidFill>
                  <a:schemeClr val="tx1"/>
                </a:solidFill>
                <a:latin typeface="Arial" charset="0"/>
              </a:defRPr>
            </a:lvl3pPr>
            <a:lvl4pPr marL="1600200" indent="-228600" defTabSz="885825" eaLnBrk="0" hangingPunct="0">
              <a:defRPr>
                <a:solidFill>
                  <a:schemeClr val="tx1"/>
                </a:solidFill>
                <a:latin typeface="Arial" charset="0"/>
              </a:defRPr>
            </a:lvl4pPr>
            <a:lvl5pPr marL="2057400" indent="-228600" defTabSz="885825" eaLnBrk="0" hangingPunct="0">
              <a:defRPr>
                <a:solidFill>
                  <a:schemeClr val="tx1"/>
                </a:solidFill>
                <a:latin typeface="Arial" charset="0"/>
              </a:defRPr>
            </a:lvl5pPr>
            <a:lvl6pPr marL="2514600" indent="-228600" defTabSz="885825" eaLnBrk="0" fontAlgn="base" hangingPunct="0">
              <a:spcBef>
                <a:spcPct val="0"/>
              </a:spcBef>
              <a:spcAft>
                <a:spcPct val="0"/>
              </a:spcAft>
              <a:defRPr>
                <a:solidFill>
                  <a:schemeClr val="tx1"/>
                </a:solidFill>
                <a:latin typeface="Arial" charset="0"/>
              </a:defRPr>
            </a:lvl6pPr>
            <a:lvl7pPr marL="2971800" indent="-228600" defTabSz="885825" eaLnBrk="0" fontAlgn="base" hangingPunct="0">
              <a:spcBef>
                <a:spcPct val="0"/>
              </a:spcBef>
              <a:spcAft>
                <a:spcPct val="0"/>
              </a:spcAft>
              <a:defRPr>
                <a:solidFill>
                  <a:schemeClr val="tx1"/>
                </a:solidFill>
                <a:latin typeface="Arial" charset="0"/>
              </a:defRPr>
            </a:lvl7pPr>
            <a:lvl8pPr marL="3429000" indent="-228600" defTabSz="885825" eaLnBrk="0" fontAlgn="base" hangingPunct="0">
              <a:spcBef>
                <a:spcPct val="0"/>
              </a:spcBef>
              <a:spcAft>
                <a:spcPct val="0"/>
              </a:spcAft>
              <a:defRPr>
                <a:solidFill>
                  <a:schemeClr val="tx1"/>
                </a:solidFill>
                <a:latin typeface="Arial" charset="0"/>
              </a:defRPr>
            </a:lvl8pPr>
            <a:lvl9pPr marL="3886200" indent="-228600" defTabSz="885825" eaLnBrk="0" fontAlgn="base" hangingPunct="0">
              <a:spcBef>
                <a:spcPct val="0"/>
              </a:spcBef>
              <a:spcAft>
                <a:spcPct val="0"/>
              </a:spcAft>
              <a:defRPr>
                <a:solidFill>
                  <a:schemeClr val="tx1"/>
                </a:solidFill>
                <a:latin typeface="Arial" charset="0"/>
              </a:defRPr>
            </a:lvl9pPr>
          </a:lstStyle>
          <a:p>
            <a:pPr>
              <a:defRPr/>
            </a:pPr>
            <a:r>
              <a:rPr lang="en-US" altLang="en-US" sz="1000" b="1" smtClean="0">
                <a:solidFill>
                  <a:srgbClr val="000000"/>
                </a:solidFill>
              </a:rPr>
              <a:t>U.S. Department of the Interior</a:t>
            </a:r>
          </a:p>
          <a:p>
            <a:pPr>
              <a:defRPr/>
            </a:pPr>
            <a:r>
              <a:rPr lang="en-US" altLang="en-US" sz="1000" b="1" smtClean="0">
                <a:solidFill>
                  <a:srgbClr val="000000"/>
                </a:solidFill>
              </a:rPr>
              <a:t>U.S. Geological Survey</a:t>
            </a:r>
          </a:p>
        </p:txBody>
      </p:sp>
      <p:pic>
        <p:nvPicPr>
          <p:cNvPr id="6" name="Picture 8" descr="ident_4_onscreen_png"/>
          <p:cNvPicPr>
            <a:picLocks noChangeAspect="1" noChangeArrowheads="1"/>
          </p:cNvPicPr>
          <p:nvPr/>
        </p:nvPicPr>
        <p:blipFill>
          <a:blip r:embed="rId2">
            <a:lum bright="-100000"/>
            <a:extLst>
              <a:ext uri="{28A0092B-C50C-407E-A947-70E740481C1C}">
                <a14:useLocalDpi xmlns:a14="http://schemas.microsoft.com/office/drawing/2010/main" val="0"/>
              </a:ext>
            </a:extLst>
          </a:blip>
          <a:srcRect/>
          <a:stretch>
            <a:fillRect/>
          </a:stretch>
        </p:blipFill>
        <p:spPr bwMode="auto">
          <a:xfrm>
            <a:off x="533400" y="457200"/>
            <a:ext cx="2057400"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p:cNvSpPr>
            <a:spLocks noGrp="1" noChangeArrowheads="1"/>
          </p:cNvSpPr>
          <p:nvPr>
            <p:ph type="ctrTitle"/>
          </p:nvPr>
        </p:nvSpPr>
        <p:spPr>
          <a:xfrm>
            <a:off x="457200" y="1905000"/>
            <a:ext cx="8226425" cy="1066800"/>
          </a:xfrm>
        </p:spPr>
        <p:txBody>
          <a:bodyPr anchor="t"/>
          <a:lstStyle>
            <a:lvl1pPr>
              <a:defRPr sz="4400"/>
            </a:lvl1pPr>
          </a:lstStyle>
          <a:p>
            <a:r>
              <a:rPr lang="en-US" altLang="en-US"/>
              <a:t>Click to edit Master title style</a:t>
            </a:r>
          </a:p>
        </p:txBody>
      </p:sp>
      <p:sp>
        <p:nvSpPr>
          <p:cNvPr id="5123" name="Rectangle 3"/>
          <p:cNvSpPr>
            <a:spLocks noGrp="1" noChangeArrowheads="1"/>
          </p:cNvSpPr>
          <p:nvPr>
            <p:ph type="subTitle" idx="1"/>
          </p:nvPr>
        </p:nvSpPr>
        <p:spPr>
          <a:xfrm>
            <a:off x="457200" y="3505200"/>
            <a:ext cx="8226425" cy="1752600"/>
          </a:xfrm>
        </p:spPr>
        <p:txBody>
          <a:bodyPr/>
          <a:lstStyle>
            <a:lvl1pPr marL="0" indent="0">
              <a:buFont typeface="Wingdings" pitchFamily="2" charset="2"/>
              <a:buNone/>
              <a:defRPr sz="2600"/>
            </a:lvl1pPr>
          </a:lstStyle>
          <a:p>
            <a:r>
              <a:rPr lang="en-US" altLang="en-US"/>
              <a:t>Click to edit Master subtitle style</a:t>
            </a:r>
          </a:p>
        </p:txBody>
      </p:sp>
      <p:sp>
        <p:nvSpPr>
          <p:cNvPr id="7" name="Rectangle 4"/>
          <p:cNvSpPr>
            <a:spLocks noGrp="1" noChangeArrowheads="1"/>
          </p:cNvSpPr>
          <p:nvPr>
            <p:ph type="ftr" sz="quarter" idx="10"/>
          </p:nvPr>
        </p:nvSpPr>
        <p:spPr bwMode="auto">
          <a:xfrm>
            <a:off x="3124200" y="6243638"/>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defRPr sz="1200">
                <a:latin typeface="Garamond" pitchFamily="18" charset="0"/>
              </a:defRPr>
            </a:lvl1pPr>
          </a:lstStyle>
          <a:p>
            <a:pPr>
              <a:defRPr/>
            </a:pPr>
            <a:endParaRPr lang="en-US" altLang="en-US">
              <a:solidFill>
                <a:srgbClr val="000000"/>
              </a:solidFill>
            </a:endParaRPr>
          </a:p>
        </p:txBody>
      </p:sp>
      <p:sp>
        <p:nvSpPr>
          <p:cNvPr id="8" name="Rectangle 5"/>
          <p:cNvSpPr>
            <a:spLocks noGrp="1" noChangeArrowheads="1"/>
          </p:cNvSpPr>
          <p:nvPr>
            <p:ph type="sldNum" sz="quarter" idx="11"/>
          </p:nvPr>
        </p:nvSpPr>
        <p:spPr>
          <a:xfrm>
            <a:off x="6553200" y="6243638"/>
            <a:ext cx="2133600" cy="457200"/>
          </a:xfrm>
        </p:spPr>
        <p:txBody>
          <a:bodyPr/>
          <a:lstStyle>
            <a:lvl1pPr>
              <a:defRPr>
                <a:latin typeface="Garamond" pitchFamily="18" charset="0"/>
              </a:defRPr>
            </a:lvl1pPr>
          </a:lstStyle>
          <a:p>
            <a:pPr>
              <a:defRPr/>
            </a:pPr>
            <a:fld id="{F8BB81AB-D792-4FA6-9C2E-02F3ADE13DF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7082264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EBEF678A-7C9A-4EDE-A77B-E63301F10D4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5098673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sldNum" sz="quarter" idx="10"/>
          </p:nvPr>
        </p:nvSpPr>
        <p:spPr>
          <a:ln/>
        </p:spPr>
        <p:txBody>
          <a:bodyPr/>
          <a:lstStyle>
            <a:lvl1pPr>
              <a:defRPr/>
            </a:lvl1pPr>
          </a:lstStyle>
          <a:p>
            <a:pPr>
              <a:defRPr/>
            </a:pPr>
            <a:fld id="{1F39BEEC-D10E-4256-8F17-1AC152F7E13C}"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845234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1DF17D7D-DC2E-4252-8FBB-0CC0F1148B4B}"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7393002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sldNum" sz="quarter" idx="10"/>
          </p:nvPr>
        </p:nvSpPr>
        <p:spPr>
          <a:ln/>
        </p:spPr>
        <p:txBody>
          <a:bodyPr/>
          <a:lstStyle>
            <a:lvl1pPr>
              <a:defRPr/>
            </a:lvl1pPr>
          </a:lstStyle>
          <a:p>
            <a:pPr>
              <a:defRPr/>
            </a:pPr>
            <a:fld id="{BF689F2D-7B86-489C-BB21-6BA073C39488}"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6301790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sldNum" sz="quarter" idx="10"/>
          </p:nvPr>
        </p:nvSpPr>
        <p:spPr>
          <a:ln/>
        </p:spPr>
        <p:txBody>
          <a:bodyPr/>
          <a:lstStyle>
            <a:lvl1pPr>
              <a:defRPr/>
            </a:lvl1pPr>
          </a:lstStyle>
          <a:p>
            <a:pPr>
              <a:defRPr/>
            </a:pPr>
            <a:fld id="{213941B6-F1CD-4914-92F4-29FD82BD749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9034000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sldNum" sz="quarter" idx="10"/>
          </p:nvPr>
        </p:nvSpPr>
        <p:spPr>
          <a:ln/>
        </p:spPr>
        <p:txBody>
          <a:bodyPr/>
          <a:lstStyle>
            <a:lvl1pPr>
              <a:defRPr/>
            </a:lvl1pPr>
          </a:lstStyle>
          <a:p>
            <a:pPr>
              <a:defRPr/>
            </a:pPr>
            <a:fld id="{7BF2B9AE-BC3A-4B8E-985F-1D51D090BB18}"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669214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C9EC525-BA0D-4EB4-8406-46DD1DDD69CE}" type="slidenum">
              <a:rPr lang="en-US"/>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fld id="{F63D1578-7A8D-4D2A-BA17-705210CF5E63}"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0029767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fld id="{DCB8BCDD-389B-455D-9E5C-3ACCC570765C}"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8652034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76A4168F-B90D-42B7-AC1A-020534E4E13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44246867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665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665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4B7E3782-29DA-4C39-9112-0F3B1F996A4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77706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6F51C28F-8D84-49CA-80F6-A3E84C9721D2}"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16855002-F617-4844-870C-EB0FA65B4161}"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454CEFB0-69B7-422E-94B2-E78A86767B0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60F809CB-7394-4339-B722-402348248802}"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B3C5B88A-E4E0-4109-AC66-9999102D618A}"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579F3010-26D6-4AFD-9A9D-4EE0A6F40509}"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8D4B672-88F0-4C8D-9534-FE5F4E585513}"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00" y="12192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099" name="Rectangle 3"/>
          <p:cNvSpPr>
            <a:spLocks noGrp="1" noChangeArrowheads="1"/>
          </p:cNvSpPr>
          <p:nvPr>
            <p:ph type="sldNum" sz="quarter" idx="4"/>
          </p:nvPr>
        </p:nvSpPr>
        <p:spPr bwMode="auto">
          <a:xfrm>
            <a:off x="6553200" y="5867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B792C053-1F6D-469A-B651-FD1DB518C073}" type="slidenum">
              <a:rPr lang="en-US" altLang="en-US">
                <a:solidFill>
                  <a:srgbClr val="000000"/>
                </a:solidFill>
              </a:rPr>
              <a:pPr>
                <a:defRPr/>
              </a:pPr>
              <a:t>‹#›</a:t>
            </a:fld>
            <a:endParaRPr lang="en-US" altLang="en-US">
              <a:solidFill>
                <a:srgbClr val="000000"/>
              </a:solidFill>
            </a:endParaRPr>
          </a:p>
        </p:txBody>
      </p:sp>
      <p:sp>
        <p:nvSpPr>
          <p:cNvPr id="1028" name="Line 4"/>
          <p:cNvSpPr>
            <a:spLocks noChangeShapeType="1"/>
          </p:cNvSpPr>
          <p:nvPr/>
        </p:nvSpPr>
        <p:spPr bwMode="auto">
          <a:xfrm>
            <a:off x="457200" y="6056313"/>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sz="1800" smtClean="0">
              <a:solidFill>
                <a:srgbClr val="000000"/>
              </a:solidFill>
            </a:endParaRPr>
          </a:p>
        </p:txBody>
      </p:sp>
      <p:sp>
        <p:nvSpPr>
          <p:cNvPr id="1029" name="Line 5"/>
          <p:cNvSpPr>
            <a:spLocks noChangeShapeType="1"/>
          </p:cNvSpPr>
          <p:nvPr/>
        </p:nvSpPr>
        <p:spPr bwMode="auto">
          <a:xfrm>
            <a:off x="457200" y="11430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sz="1800" smtClean="0">
              <a:solidFill>
                <a:srgbClr val="000000"/>
              </a:solidFill>
            </a:endParaRPr>
          </a:p>
        </p:txBody>
      </p:sp>
      <p:sp>
        <p:nvSpPr>
          <p:cNvPr id="1030" name="Rectangle 6"/>
          <p:cNvSpPr>
            <a:spLocks noGrp="1" noChangeArrowheads="1"/>
          </p:cNvSpPr>
          <p:nvPr>
            <p:ph type="title"/>
          </p:nvPr>
        </p:nvSpPr>
        <p:spPr bwMode="auto">
          <a:xfrm>
            <a:off x="457200" y="277813"/>
            <a:ext cx="8229600" cy="56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pic>
        <p:nvPicPr>
          <p:cNvPr id="1031" name="Picture 7" descr="ident-small_4_onscreen_png"/>
          <p:cNvPicPr>
            <a:picLocks noChangeAspect="1" noChangeArrowheads="1"/>
          </p:cNvPicPr>
          <p:nvPr/>
        </p:nvPicPr>
        <p:blipFill>
          <a:blip r:embed="rId13">
            <a:lum bright="-100000"/>
            <a:extLst>
              <a:ext uri="{28A0092B-C50C-407E-A947-70E740481C1C}">
                <a14:useLocalDpi xmlns:a14="http://schemas.microsoft.com/office/drawing/2010/main" val="0"/>
              </a:ext>
            </a:extLst>
          </a:blip>
          <a:srcRect/>
          <a:stretch>
            <a:fillRect/>
          </a:stretch>
        </p:blipFill>
        <p:spPr bwMode="auto">
          <a:xfrm>
            <a:off x="457200" y="6208713"/>
            <a:ext cx="1143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6465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Arial" charset="0"/>
        </a:defRPr>
      </a:lvl2pPr>
      <a:lvl3pPr algn="l" rtl="0" eaLnBrk="0" fontAlgn="base" hangingPunct="0">
        <a:spcBef>
          <a:spcPct val="0"/>
        </a:spcBef>
        <a:spcAft>
          <a:spcPct val="0"/>
        </a:spcAft>
        <a:defRPr sz="3600" b="1">
          <a:solidFill>
            <a:schemeClr val="tx2"/>
          </a:solidFill>
          <a:latin typeface="Arial" charset="0"/>
        </a:defRPr>
      </a:lvl3pPr>
      <a:lvl4pPr algn="l" rtl="0" eaLnBrk="0" fontAlgn="base" hangingPunct="0">
        <a:spcBef>
          <a:spcPct val="0"/>
        </a:spcBef>
        <a:spcAft>
          <a:spcPct val="0"/>
        </a:spcAft>
        <a:defRPr sz="3600" b="1">
          <a:solidFill>
            <a:schemeClr val="tx2"/>
          </a:solidFill>
          <a:latin typeface="Arial" charset="0"/>
        </a:defRPr>
      </a:lvl4pPr>
      <a:lvl5pPr algn="l" rtl="0" eaLnBrk="0" fontAlgn="base" hangingPunct="0">
        <a:spcBef>
          <a:spcPct val="0"/>
        </a:spcBef>
        <a:spcAft>
          <a:spcPct val="0"/>
        </a:spcAft>
        <a:defRPr sz="3600" b="1">
          <a:solidFill>
            <a:schemeClr val="tx2"/>
          </a:solidFill>
          <a:latin typeface="Arial" charset="0"/>
        </a:defRPr>
      </a:lvl5pPr>
      <a:lvl6pPr marL="457200" algn="l" rtl="0" fontAlgn="base">
        <a:spcBef>
          <a:spcPct val="0"/>
        </a:spcBef>
        <a:spcAft>
          <a:spcPct val="0"/>
        </a:spcAft>
        <a:defRPr sz="3600" b="1">
          <a:solidFill>
            <a:schemeClr val="tx2"/>
          </a:solidFill>
          <a:latin typeface="Arial" charset="0"/>
        </a:defRPr>
      </a:lvl6pPr>
      <a:lvl7pPr marL="914400" algn="l" rtl="0" fontAlgn="base">
        <a:spcBef>
          <a:spcPct val="0"/>
        </a:spcBef>
        <a:spcAft>
          <a:spcPct val="0"/>
        </a:spcAft>
        <a:defRPr sz="3600" b="1">
          <a:solidFill>
            <a:schemeClr val="tx2"/>
          </a:solidFill>
          <a:latin typeface="Arial" charset="0"/>
        </a:defRPr>
      </a:lvl7pPr>
      <a:lvl8pPr marL="1371600" algn="l" rtl="0" fontAlgn="base">
        <a:spcBef>
          <a:spcPct val="0"/>
        </a:spcBef>
        <a:spcAft>
          <a:spcPct val="0"/>
        </a:spcAft>
        <a:defRPr sz="3600" b="1">
          <a:solidFill>
            <a:schemeClr val="tx2"/>
          </a:solidFill>
          <a:latin typeface="Arial" charset="0"/>
        </a:defRPr>
      </a:lvl8pPr>
      <a:lvl9pPr marL="1828800" algn="l" rtl="0" fontAlgn="base">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SzPct val="80000"/>
        <a:buFont typeface="Wingdings" pitchFamily="2" charset="2"/>
        <a:buChar char="n"/>
        <a:defRPr sz="2800" b="1">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80000"/>
        <a:buFont typeface="Wingdings" pitchFamily="2" charset="2"/>
        <a:buChar char="q"/>
        <a:defRPr sz="2400" b="1">
          <a:solidFill>
            <a:schemeClr val="tx1"/>
          </a:solidFill>
          <a:latin typeface="+mn-lt"/>
        </a:defRPr>
      </a:lvl2pPr>
      <a:lvl3pPr marL="1022350" indent="-350838" algn="l" rtl="0" eaLnBrk="0" fontAlgn="base" hangingPunct="0">
        <a:spcBef>
          <a:spcPct val="20000"/>
        </a:spcBef>
        <a:spcAft>
          <a:spcPct val="0"/>
        </a:spcAft>
        <a:buClr>
          <a:schemeClr val="accent1"/>
        </a:buClr>
        <a:buSzPct val="80000"/>
        <a:buFont typeface="Wingdings" pitchFamily="2" charset="2"/>
        <a:buChar char="n"/>
        <a:defRPr sz="2000" b="1">
          <a:solidFill>
            <a:schemeClr val="tx1"/>
          </a:solidFill>
          <a:latin typeface="+mn-lt"/>
        </a:defRPr>
      </a:lvl3pPr>
      <a:lvl4pPr marL="1339850" indent="-315913" algn="l" rtl="0" eaLnBrk="0" fontAlgn="base" hangingPunct="0">
        <a:spcBef>
          <a:spcPct val="20000"/>
        </a:spcBef>
        <a:spcAft>
          <a:spcPct val="0"/>
        </a:spcAft>
        <a:buClr>
          <a:schemeClr val="accent2"/>
        </a:buClr>
        <a:buSzPct val="80000"/>
        <a:buFont typeface="Wingdings" pitchFamily="2" charset="2"/>
        <a:buChar char="q"/>
        <a:defRPr b="1">
          <a:solidFill>
            <a:schemeClr val="tx1"/>
          </a:solidFill>
          <a:latin typeface="+mn-lt"/>
        </a:defRPr>
      </a:lvl4pPr>
      <a:lvl5pPr marL="1681163" indent="-339725" algn="l" rtl="0" eaLnBrk="0" fontAlgn="base" hangingPunct="0">
        <a:spcBef>
          <a:spcPct val="20000"/>
        </a:spcBef>
        <a:spcAft>
          <a:spcPct val="0"/>
        </a:spcAft>
        <a:buClr>
          <a:schemeClr val="accent1"/>
        </a:buClr>
        <a:buSzPct val="80000"/>
        <a:buFont typeface="Wingdings" pitchFamily="2" charset="2"/>
        <a:buChar char="§"/>
        <a:defRPr sz="1600" b="1">
          <a:solidFill>
            <a:schemeClr val="tx1"/>
          </a:solidFill>
          <a:latin typeface="+mn-lt"/>
        </a:defRPr>
      </a:lvl5pPr>
      <a:lvl6pPr marL="2138363" indent="-339725" algn="l" rtl="0" fontAlgn="base">
        <a:spcBef>
          <a:spcPct val="20000"/>
        </a:spcBef>
        <a:spcAft>
          <a:spcPct val="0"/>
        </a:spcAft>
        <a:buClr>
          <a:schemeClr val="accent1"/>
        </a:buClr>
        <a:buSzPct val="80000"/>
        <a:buFont typeface="Wingdings" pitchFamily="2" charset="2"/>
        <a:buChar char="§"/>
        <a:defRPr sz="1600" b="1">
          <a:solidFill>
            <a:schemeClr val="tx1"/>
          </a:solidFill>
          <a:latin typeface="+mn-lt"/>
        </a:defRPr>
      </a:lvl6pPr>
      <a:lvl7pPr marL="2595563" indent="-339725" algn="l" rtl="0" fontAlgn="base">
        <a:spcBef>
          <a:spcPct val="20000"/>
        </a:spcBef>
        <a:spcAft>
          <a:spcPct val="0"/>
        </a:spcAft>
        <a:buClr>
          <a:schemeClr val="accent1"/>
        </a:buClr>
        <a:buSzPct val="80000"/>
        <a:buFont typeface="Wingdings" pitchFamily="2" charset="2"/>
        <a:buChar char="§"/>
        <a:defRPr sz="1600" b="1">
          <a:solidFill>
            <a:schemeClr val="tx1"/>
          </a:solidFill>
          <a:latin typeface="+mn-lt"/>
        </a:defRPr>
      </a:lvl7pPr>
      <a:lvl8pPr marL="3052763" indent="-339725" algn="l" rtl="0" fontAlgn="base">
        <a:spcBef>
          <a:spcPct val="20000"/>
        </a:spcBef>
        <a:spcAft>
          <a:spcPct val="0"/>
        </a:spcAft>
        <a:buClr>
          <a:schemeClr val="accent1"/>
        </a:buClr>
        <a:buSzPct val="80000"/>
        <a:buFont typeface="Wingdings" pitchFamily="2" charset="2"/>
        <a:buChar char="§"/>
        <a:defRPr sz="1600" b="1">
          <a:solidFill>
            <a:schemeClr val="tx1"/>
          </a:solidFill>
          <a:latin typeface="+mn-lt"/>
        </a:defRPr>
      </a:lvl8pPr>
      <a:lvl9pPr marL="3509963" indent="-339725" algn="l" rtl="0" fontAlgn="base">
        <a:spcBef>
          <a:spcPct val="20000"/>
        </a:spcBef>
        <a:spcAft>
          <a:spcPct val="0"/>
        </a:spcAft>
        <a:buClr>
          <a:schemeClr val="accent1"/>
        </a:buClr>
        <a:buSzPct val="80000"/>
        <a:buFont typeface="Wingdings" pitchFamily="2" charset="2"/>
        <a:buChar char="§"/>
        <a:defRPr sz="16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00" y="12192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099" name="Rectangle 3"/>
          <p:cNvSpPr>
            <a:spLocks noGrp="1" noChangeArrowheads="1"/>
          </p:cNvSpPr>
          <p:nvPr>
            <p:ph type="sldNum" sz="quarter" idx="4"/>
          </p:nvPr>
        </p:nvSpPr>
        <p:spPr bwMode="auto">
          <a:xfrm>
            <a:off x="6553200" y="5867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B792C053-1F6D-469A-B651-FD1DB518C073}" type="slidenum">
              <a:rPr lang="en-US" altLang="en-US">
                <a:solidFill>
                  <a:srgbClr val="000000"/>
                </a:solidFill>
              </a:rPr>
              <a:pPr>
                <a:defRPr/>
              </a:pPr>
              <a:t>‹#›</a:t>
            </a:fld>
            <a:endParaRPr lang="en-US" altLang="en-US">
              <a:solidFill>
                <a:srgbClr val="000000"/>
              </a:solidFill>
            </a:endParaRPr>
          </a:p>
        </p:txBody>
      </p:sp>
      <p:sp>
        <p:nvSpPr>
          <p:cNvPr id="1028" name="Line 4"/>
          <p:cNvSpPr>
            <a:spLocks noChangeShapeType="1"/>
          </p:cNvSpPr>
          <p:nvPr/>
        </p:nvSpPr>
        <p:spPr bwMode="auto">
          <a:xfrm>
            <a:off x="457200" y="6056313"/>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sz="1800" smtClean="0">
              <a:solidFill>
                <a:srgbClr val="000000"/>
              </a:solidFill>
            </a:endParaRPr>
          </a:p>
        </p:txBody>
      </p:sp>
      <p:sp>
        <p:nvSpPr>
          <p:cNvPr id="1029" name="Line 5"/>
          <p:cNvSpPr>
            <a:spLocks noChangeShapeType="1"/>
          </p:cNvSpPr>
          <p:nvPr/>
        </p:nvSpPr>
        <p:spPr bwMode="auto">
          <a:xfrm>
            <a:off x="457200" y="11430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sz="1800" smtClean="0">
              <a:solidFill>
                <a:srgbClr val="000000"/>
              </a:solidFill>
            </a:endParaRPr>
          </a:p>
        </p:txBody>
      </p:sp>
      <p:sp>
        <p:nvSpPr>
          <p:cNvPr id="1030" name="Rectangle 6"/>
          <p:cNvSpPr>
            <a:spLocks noGrp="1" noChangeArrowheads="1"/>
          </p:cNvSpPr>
          <p:nvPr>
            <p:ph type="title"/>
          </p:nvPr>
        </p:nvSpPr>
        <p:spPr bwMode="auto">
          <a:xfrm>
            <a:off x="457200" y="277813"/>
            <a:ext cx="8229600" cy="56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pic>
        <p:nvPicPr>
          <p:cNvPr id="1031" name="Picture 7" descr="ident-small_4_onscreen_png"/>
          <p:cNvPicPr>
            <a:picLocks noChangeAspect="1" noChangeArrowheads="1"/>
          </p:cNvPicPr>
          <p:nvPr/>
        </p:nvPicPr>
        <p:blipFill>
          <a:blip r:embed="rId13">
            <a:lum bright="-100000"/>
            <a:extLst>
              <a:ext uri="{28A0092B-C50C-407E-A947-70E740481C1C}">
                <a14:useLocalDpi xmlns:a14="http://schemas.microsoft.com/office/drawing/2010/main" val="0"/>
              </a:ext>
            </a:extLst>
          </a:blip>
          <a:srcRect/>
          <a:stretch>
            <a:fillRect/>
          </a:stretch>
        </p:blipFill>
        <p:spPr bwMode="auto">
          <a:xfrm>
            <a:off x="457200" y="6208713"/>
            <a:ext cx="1143000"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00799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Arial" charset="0"/>
        </a:defRPr>
      </a:lvl2pPr>
      <a:lvl3pPr algn="l" rtl="0" eaLnBrk="0" fontAlgn="base" hangingPunct="0">
        <a:spcBef>
          <a:spcPct val="0"/>
        </a:spcBef>
        <a:spcAft>
          <a:spcPct val="0"/>
        </a:spcAft>
        <a:defRPr sz="3600" b="1">
          <a:solidFill>
            <a:schemeClr val="tx2"/>
          </a:solidFill>
          <a:latin typeface="Arial" charset="0"/>
        </a:defRPr>
      </a:lvl3pPr>
      <a:lvl4pPr algn="l" rtl="0" eaLnBrk="0" fontAlgn="base" hangingPunct="0">
        <a:spcBef>
          <a:spcPct val="0"/>
        </a:spcBef>
        <a:spcAft>
          <a:spcPct val="0"/>
        </a:spcAft>
        <a:defRPr sz="3600" b="1">
          <a:solidFill>
            <a:schemeClr val="tx2"/>
          </a:solidFill>
          <a:latin typeface="Arial" charset="0"/>
        </a:defRPr>
      </a:lvl4pPr>
      <a:lvl5pPr algn="l" rtl="0" eaLnBrk="0" fontAlgn="base" hangingPunct="0">
        <a:spcBef>
          <a:spcPct val="0"/>
        </a:spcBef>
        <a:spcAft>
          <a:spcPct val="0"/>
        </a:spcAft>
        <a:defRPr sz="3600" b="1">
          <a:solidFill>
            <a:schemeClr val="tx2"/>
          </a:solidFill>
          <a:latin typeface="Arial" charset="0"/>
        </a:defRPr>
      </a:lvl5pPr>
      <a:lvl6pPr marL="457200" algn="l" rtl="0" fontAlgn="base">
        <a:spcBef>
          <a:spcPct val="0"/>
        </a:spcBef>
        <a:spcAft>
          <a:spcPct val="0"/>
        </a:spcAft>
        <a:defRPr sz="3600" b="1">
          <a:solidFill>
            <a:schemeClr val="tx2"/>
          </a:solidFill>
          <a:latin typeface="Arial" charset="0"/>
        </a:defRPr>
      </a:lvl6pPr>
      <a:lvl7pPr marL="914400" algn="l" rtl="0" fontAlgn="base">
        <a:spcBef>
          <a:spcPct val="0"/>
        </a:spcBef>
        <a:spcAft>
          <a:spcPct val="0"/>
        </a:spcAft>
        <a:defRPr sz="3600" b="1">
          <a:solidFill>
            <a:schemeClr val="tx2"/>
          </a:solidFill>
          <a:latin typeface="Arial" charset="0"/>
        </a:defRPr>
      </a:lvl7pPr>
      <a:lvl8pPr marL="1371600" algn="l" rtl="0" fontAlgn="base">
        <a:spcBef>
          <a:spcPct val="0"/>
        </a:spcBef>
        <a:spcAft>
          <a:spcPct val="0"/>
        </a:spcAft>
        <a:defRPr sz="3600" b="1">
          <a:solidFill>
            <a:schemeClr val="tx2"/>
          </a:solidFill>
          <a:latin typeface="Arial" charset="0"/>
        </a:defRPr>
      </a:lvl8pPr>
      <a:lvl9pPr marL="1828800" algn="l" rtl="0" fontAlgn="base">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SzPct val="80000"/>
        <a:buFont typeface="Wingdings" pitchFamily="2" charset="2"/>
        <a:buChar char="n"/>
        <a:defRPr sz="2800" b="1">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80000"/>
        <a:buFont typeface="Wingdings" pitchFamily="2" charset="2"/>
        <a:buChar char="q"/>
        <a:defRPr sz="2400" b="1">
          <a:solidFill>
            <a:schemeClr val="tx1"/>
          </a:solidFill>
          <a:latin typeface="+mn-lt"/>
        </a:defRPr>
      </a:lvl2pPr>
      <a:lvl3pPr marL="1022350" indent="-350838" algn="l" rtl="0" eaLnBrk="0" fontAlgn="base" hangingPunct="0">
        <a:spcBef>
          <a:spcPct val="20000"/>
        </a:spcBef>
        <a:spcAft>
          <a:spcPct val="0"/>
        </a:spcAft>
        <a:buClr>
          <a:schemeClr val="accent1"/>
        </a:buClr>
        <a:buSzPct val="80000"/>
        <a:buFont typeface="Wingdings" pitchFamily="2" charset="2"/>
        <a:buChar char="n"/>
        <a:defRPr sz="2000" b="1">
          <a:solidFill>
            <a:schemeClr val="tx1"/>
          </a:solidFill>
          <a:latin typeface="+mn-lt"/>
        </a:defRPr>
      </a:lvl3pPr>
      <a:lvl4pPr marL="1339850" indent="-315913" algn="l" rtl="0" eaLnBrk="0" fontAlgn="base" hangingPunct="0">
        <a:spcBef>
          <a:spcPct val="20000"/>
        </a:spcBef>
        <a:spcAft>
          <a:spcPct val="0"/>
        </a:spcAft>
        <a:buClr>
          <a:schemeClr val="accent2"/>
        </a:buClr>
        <a:buSzPct val="80000"/>
        <a:buFont typeface="Wingdings" pitchFamily="2" charset="2"/>
        <a:buChar char="q"/>
        <a:defRPr b="1">
          <a:solidFill>
            <a:schemeClr val="tx1"/>
          </a:solidFill>
          <a:latin typeface="+mn-lt"/>
        </a:defRPr>
      </a:lvl4pPr>
      <a:lvl5pPr marL="1681163" indent="-339725" algn="l" rtl="0" eaLnBrk="0" fontAlgn="base" hangingPunct="0">
        <a:spcBef>
          <a:spcPct val="20000"/>
        </a:spcBef>
        <a:spcAft>
          <a:spcPct val="0"/>
        </a:spcAft>
        <a:buClr>
          <a:schemeClr val="accent1"/>
        </a:buClr>
        <a:buSzPct val="80000"/>
        <a:buFont typeface="Wingdings" pitchFamily="2" charset="2"/>
        <a:buChar char="§"/>
        <a:defRPr sz="1600" b="1">
          <a:solidFill>
            <a:schemeClr val="tx1"/>
          </a:solidFill>
          <a:latin typeface="+mn-lt"/>
        </a:defRPr>
      </a:lvl5pPr>
      <a:lvl6pPr marL="2138363" indent="-339725" algn="l" rtl="0" fontAlgn="base">
        <a:spcBef>
          <a:spcPct val="20000"/>
        </a:spcBef>
        <a:spcAft>
          <a:spcPct val="0"/>
        </a:spcAft>
        <a:buClr>
          <a:schemeClr val="accent1"/>
        </a:buClr>
        <a:buSzPct val="80000"/>
        <a:buFont typeface="Wingdings" pitchFamily="2" charset="2"/>
        <a:buChar char="§"/>
        <a:defRPr sz="1600" b="1">
          <a:solidFill>
            <a:schemeClr val="tx1"/>
          </a:solidFill>
          <a:latin typeface="+mn-lt"/>
        </a:defRPr>
      </a:lvl6pPr>
      <a:lvl7pPr marL="2595563" indent="-339725" algn="l" rtl="0" fontAlgn="base">
        <a:spcBef>
          <a:spcPct val="20000"/>
        </a:spcBef>
        <a:spcAft>
          <a:spcPct val="0"/>
        </a:spcAft>
        <a:buClr>
          <a:schemeClr val="accent1"/>
        </a:buClr>
        <a:buSzPct val="80000"/>
        <a:buFont typeface="Wingdings" pitchFamily="2" charset="2"/>
        <a:buChar char="§"/>
        <a:defRPr sz="1600" b="1">
          <a:solidFill>
            <a:schemeClr val="tx1"/>
          </a:solidFill>
          <a:latin typeface="+mn-lt"/>
        </a:defRPr>
      </a:lvl7pPr>
      <a:lvl8pPr marL="3052763" indent="-339725" algn="l" rtl="0" fontAlgn="base">
        <a:spcBef>
          <a:spcPct val="20000"/>
        </a:spcBef>
        <a:spcAft>
          <a:spcPct val="0"/>
        </a:spcAft>
        <a:buClr>
          <a:schemeClr val="accent1"/>
        </a:buClr>
        <a:buSzPct val="80000"/>
        <a:buFont typeface="Wingdings" pitchFamily="2" charset="2"/>
        <a:buChar char="§"/>
        <a:defRPr sz="1600" b="1">
          <a:solidFill>
            <a:schemeClr val="tx1"/>
          </a:solidFill>
          <a:latin typeface="+mn-lt"/>
        </a:defRPr>
      </a:lvl8pPr>
      <a:lvl9pPr marL="3509963" indent="-339725" algn="l" rtl="0" fontAlgn="base">
        <a:spcBef>
          <a:spcPct val="20000"/>
        </a:spcBef>
        <a:spcAft>
          <a:spcPct val="0"/>
        </a:spcAft>
        <a:buClr>
          <a:schemeClr val="accent1"/>
        </a:buClr>
        <a:buSzPct val="80000"/>
        <a:buFont typeface="Wingdings" pitchFamily="2" charset="2"/>
        <a:buChar char="§"/>
        <a:defRPr sz="16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9900"/>
                </a:solidFill>
              </a:rPr>
              <a:t>Frequency Reallocation Background</a:t>
            </a:r>
            <a:endParaRPr lang="en-US" sz="4000" dirty="0">
              <a:solidFill>
                <a:srgbClr val="009900"/>
              </a:solidFill>
            </a:endParaRPr>
          </a:p>
        </p:txBody>
      </p:sp>
      <p:sp>
        <p:nvSpPr>
          <p:cNvPr id="3" name="Content Placeholder 2"/>
          <p:cNvSpPr>
            <a:spLocks noGrp="1"/>
          </p:cNvSpPr>
          <p:nvPr>
            <p:ph idx="1"/>
          </p:nvPr>
        </p:nvSpPr>
        <p:spPr/>
        <p:txBody>
          <a:bodyPr/>
          <a:lstStyle/>
          <a:p>
            <a:pPr>
              <a:buFont typeface="Arial" panose="020B0604020202020204" pitchFamily="34" charset="0"/>
              <a:buChar char="•"/>
            </a:pPr>
            <a:r>
              <a:rPr lang="en-US" sz="1800" dirty="0"/>
              <a:t>In June 2010, the President signed a Memorandum calling for the National Telecommunications and Information Administration (NTIA), in collaboration with the Federal Communications Commission (FCC), to </a:t>
            </a:r>
            <a:r>
              <a:rPr lang="en-US" sz="1800" u="sng" dirty="0"/>
              <a:t>make </a:t>
            </a:r>
            <a:r>
              <a:rPr lang="en-US" sz="1800" i="1" u="sng" dirty="0"/>
              <a:t>500 megahertz </a:t>
            </a:r>
            <a:r>
              <a:rPr lang="en-US" sz="1800" u="sng" dirty="0"/>
              <a:t>of spectrum available </a:t>
            </a:r>
            <a:r>
              <a:rPr lang="en-US" sz="1800" dirty="0"/>
              <a:t>for fixed and mobile wireless broadband </a:t>
            </a:r>
            <a:r>
              <a:rPr lang="en-US" sz="1800" u="sng" dirty="0"/>
              <a:t>in the next ten years</a:t>
            </a:r>
            <a:r>
              <a:rPr lang="en-US" sz="1800" dirty="0"/>
              <a:t>.</a:t>
            </a:r>
          </a:p>
          <a:p>
            <a:pPr>
              <a:buFont typeface="Arial" panose="020B0604020202020204" pitchFamily="34" charset="0"/>
              <a:buChar char="•"/>
            </a:pPr>
            <a:endParaRPr lang="en-US" sz="1800" dirty="0" smtClean="0"/>
          </a:p>
          <a:p>
            <a:pPr>
              <a:buFont typeface="Arial" panose="020B0604020202020204" pitchFamily="34" charset="0"/>
              <a:buChar char="•"/>
            </a:pPr>
            <a:r>
              <a:rPr lang="en-US" sz="1800" dirty="0" smtClean="0"/>
              <a:t>The </a:t>
            </a:r>
            <a:r>
              <a:rPr lang="en-US" sz="1800" dirty="0"/>
              <a:t>National Telecommunications and Information Administration (NTIA) </a:t>
            </a:r>
            <a:r>
              <a:rPr lang="en-US" sz="1800" dirty="0" smtClean="0"/>
              <a:t>in </a:t>
            </a:r>
            <a:r>
              <a:rPr lang="en-US" sz="1800" dirty="0"/>
              <a:t>collaboration with the Federal Communications Commission (FCC), </a:t>
            </a:r>
            <a:r>
              <a:rPr lang="en-US" sz="1800" dirty="0" smtClean="0"/>
              <a:t>released </a:t>
            </a:r>
            <a:r>
              <a:rPr lang="en-US" sz="1800" dirty="0"/>
              <a:t>a Ten-Year Plan and Timetable to make 500 megahertz of Federal and non-Federal spectrum available for wireless broadband use. </a:t>
            </a:r>
            <a:r>
              <a:rPr lang="en-US" sz="1800" dirty="0" smtClean="0"/>
              <a:t> </a:t>
            </a:r>
            <a:endParaRPr lang="en-US" sz="1800" dirty="0"/>
          </a:p>
          <a:p>
            <a:pPr>
              <a:buFont typeface="Arial" panose="020B0604020202020204" pitchFamily="34" charset="0"/>
              <a:buChar char="•"/>
            </a:pPr>
            <a:endParaRPr lang="en-US" sz="1800" dirty="0"/>
          </a:p>
        </p:txBody>
      </p:sp>
    </p:spTree>
    <p:extLst>
      <p:ext uri="{BB962C8B-B14F-4D97-AF65-F5344CB8AC3E}">
        <p14:creationId xmlns:p14="http://schemas.microsoft.com/office/powerpoint/2010/main" val="186903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09600" y="228600"/>
            <a:ext cx="8229600" cy="566738"/>
          </a:xfrm>
        </p:spPr>
        <p:txBody>
          <a:bodyPr/>
          <a:lstStyle/>
          <a:p>
            <a:pPr algn="ctr"/>
            <a:r>
              <a:rPr lang="en-US" altLang="en-US" sz="4000" dirty="0" smtClean="0">
                <a:solidFill>
                  <a:srgbClr val="009900"/>
                </a:solidFill>
              </a:rPr>
              <a:t>USGS Spectrum </a:t>
            </a:r>
            <a:r>
              <a:rPr lang="en-US" altLang="en-US" dirty="0" smtClean="0">
                <a:solidFill>
                  <a:srgbClr val="009900"/>
                </a:solidFill>
              </a:rPr>
              <a:t>Transformation</a:t>
            </a:r>
            <a:endParaRPr lang="en-US" altLang="en-US" dirty="0" smtClean="0">
              <a:solidFill>
                <a:srgbClr val="009900"/>
              </a:solidFill>
            </a:endParaRPr>
          </a:p>
        </p:txBody>
      </p:sp>
      <p:sp>
        <p:nvSpPr>
          <p:cNvPr id="5123" name="Content Placeholder 2"/>
          <p:cNvSpPr>
            <a:spLocks noGrp="1"/>
          </p:cNvSpPr>
          <p:nvPr>
            <p:ph idx="1"/>
          </p:nvPr>
        </p:nvSpPr>
        <p:spPr>
          <a:xfrm>
            <a:off x="0" y="1143000"/>
            <a:ext cx="9144000" cy="4724400"/>
          </a:xfrm>
        </p:spPr>
        <p:txBody>
          <a:bodyPr/>
          <a:lstStyle/>
          <a:p>
            <a:r>
              <a:rPr lang="en-US" altLang="en-US" sz="1800" b="0" dirty="0" smtClean="0"/>
              <a:t>Biggest users of “vulnerable” radio frequency (RF) spectrum </a:t>
            </a:r>
          </a:p>
          <a:p>
            <a:pPr lvl="1"/>
            <a:r>
              <a:rPr lang="en-US" altLang="en-US" sz="1800" b="0" dirty="0" smtClean="0"/>
              <a:t>Water (thousands of sites) </a:t>
            </a:r>
          </a:p>
          <a:p>
            <a:pPr lvl="2"/>
            <a:r>
              <a:rPr lang="en-US" altLang="en-US" sz="1800" b="0" dirty="0" smtClean="0"/>
              <a:t>Stream gage network – nationwide infrastructure</a:t>
            </a:r>
          </a:p>
          <a:p>
            <a:pPr lvl="3"/>
            <a:r>
              <a:rPr lang="en-US" altLang="en-US" sz="1800" b="0" dirty="0" smtClean="0"/>
              <a:t>GOES &amp; Satellite earth stations impacted (est 2015 &amp; beyond)</a:t>
            </a:r>
          </a:p>
          <a:p>
            <a:pPr lvl="1"/>
            <a:r>
              <a:rPr lang="en-US" altLang="en-US" sz="1800" b="0" dirty="0" smtClean="0"/>
              <a:t>Hazards (thousands of sensors and equipment components)</a:t>
            </a:r>
          </a:p>
          <a:p>
            <a:pPr lvl="2"/>
            <a:r>
              <a:rPr lang="en-US" altLang="en-US" sz="1800" b="0" dirty="0" smtClean="0"/>
              <a:t>Seismic – major microwave network system</a:t>
            </a:r>
          </a:p>
          <a:p>
            <a:pPr lvl="3"/>
            <a:r>
              <a:rPr lang="en-US" altLang="en-US" sz="1800" b="0" i="1" dirty="0" smtClean="0"/>
              <a:t>Another</a:t>
            </a:r>
            <a:r>
              <a:rPr lang="en-US" altLang="en-US" sz="1800" b="0" dirty="0" smtClean="0"/>
              <a:t> major network relocation (est 2015-2017)</a:t>
            </a:r>
          </a:p>
          <a:p>
            <a:pPr lvl="3"/>
            <a:r>
              <a:rPr lang="en-US" altLang="en-US" sz="1800" b="0" dirty="0" smtClean="0"/>
              <a:t>Digital seismic sensor upgrades (est 2016-2021)</a:t>
            </a:r>
          </a:p>
          <a:p>
            <a:pPr lvl="1"/>
            <a:r>
              <a:rPr lang="en-US" altLang="en-US" sz="1800" b="0" dirty="0" smtClean="0"/>
              <a:t>USGS Science Disciplines &amp; GPS users</a:t>
            </a:r>
          </a:p>
          <a:p>
            <a:pPr lvl="2"/>
            <a:r>
              <a:rPr lang="en-US" altLang="en-US" sz="1800" b="0" dirty="0" smtClean="0"/>
              <a:t>Nearly All Disciplines – (that rely on GPS, data &amp; voice communications) </a:t>
            </a:r>
          </a:p>
          <a:p>
            <a:pPr lvl="3"/>
            <a:r>
              <a:rPr lang="en-US" altLang="en-US" sz="1800" b="0" dirty="0" smtClean="0"/>
              <a:t>Industry &amp; Agencies will use same spectrum in same geographical areas </a:t>
            </a:r>
          </a:p>
        </p:txBody>
      </p:sp>
      <p:sp>
        <p:nvSpPr>
          <p:cNvPr id="5124" name="Slide Number Placeholder 1"/>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dirty="0" smtClean="0"/>
          </a:p>
          <a:p>
            <a:pPr eaLnBrk="1" hangingPunct="1"/>
            <a:endParaRPr lang="en-US" altLang="en-US" dirty="0" smtClean="0"/>
          </a:p>
        </p:txBody>
      </p:sp>
    </p:spTree>
    <p:extLst>
      <p:ext uri="{BB962C8B-B14F-4D97-AF65-F5344CB8AC3E}">
        <p14:creationId xmlns:p14="http://schemas.microsoft.com/office/powerpoint/2010/main" val="5012911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9900"/>
                </a:solidFill>
              </a:rPr>
              <a:t>USGS Spectrum Relocation</a:t>
            </a:r>
            <a:endParaRPr lang="en-US" dirty="0">
              <a:solidFill>
                <a:srgbClr val="009900"/>
              </a:solidFill>
            </a:endParaRPr>
          </a:p>
        </p:txBody>
      </p:sp>
      <p:sp>
        <p:nvSpPr>
          <p:cNvPr id="3" name="Content Placeholder 2"/>
          <p:cNvSpPr>
            <a:spLocks noGrp="1"/>
          </p:cNvSpPr>
          <p:nvPr>
            <p:ph idx="1"/>
          </p:nvPr>
        </p:nvSpPr>
        <p:spPr/>
        <p:txBody>
          <a:bodyPr/>
          <a:lstStyle/>
          <a:p>
            <a:pPr>
              <a:defRPr/>
            </a:pPr>
            <a:r>
              <a:rPr lang="en-US" sz="1800" dirty="0"/>
              <a:t>Since 2007, USGS has been impacted by spectrum sales and relocation  </a:t>
            </a:r>
          </a:p>
          <a:p>
            <a:pPr marL="0" indent="0">
              <a:buFont typeface="Wingdings" pitchFamily="2" charset="2"/>
              <a:buNone/>
              <a:defRPr/>
            </a:pPr>
            <a:r>
              <a:rPr lang="en-US" sz="1800" dirty="0"/>
              <a:t>      </a:t>
            </a:r>
            <a:r>
              <a:rPr lang="en-US" sz="1800" dirty="0">
                <a:solidFill>
                  <a:schemeClr val="tx2"/>
                </a:solidFill>
              </a:rPr>
              <a:t>Earthquake Hazard’s Science Center</a:t>
            </a:r>
          </a:p>
          <a:p>
            <a:pPr lvl="1">
              <a:defRPr/>
            </a:pPr>
            <a:r>
              <a:rPr lang="en-US" sz="1400" dirty="0"/>
              <a:t>Vacated the 1710-1755 MHz band  </a:t>
            </a:r>
          </a:p>
          <a:p>
            <a:pPr lvl="1">
              <a:defRPr/>
            </a:pPr>
            <a:r>
              <a:rPr lang="en-US" sz="1400" dirty="0"/>
              <a:t>Preparing to vacate the 1755-1780 MHz band (2015 - 2017)</a:t>
            </a:r>
          </a:p>
          <a:p>
            <a:pPr>
              <a:defRPr/>
            </a:pPr>
            <a:r>
              <a:rPr lang="en-US" sz="1800" dirty="0"/>
              <a:t>FCC spectrum auction for the 1755-1780 MHz band is set for September 20, 2014</a:t>
            </a:r>
          </a:p>
          <a:p>
            <a:pPr>
              <a:defRPr/>
            </a:pPr>
            <a:r>
              <a:rPr lang="en-US" sz="1800" dirty="0"/>
              <a:t>Additional spectrum may be auctioned in the </a:t>
            </a:r>
            <a:r>
              <a:rPr lang="en-US" sz="1800" dirty="0" smtClean="0"/>
              <a:t>future</a:t>
            </a:r>
            <a:endParaRPr lang="en-US" sz="1800" dirty="0"/>
          </a:p>
          <a:p>
            <a:endParaRPr lang="en-US" dirty="0"/>
          </a:p>
        </p:txBody>
      </p:sp>
    </p:spTree>
    <p:extLst>
      <p:ext uri="{BB962C8B-B14F-4D97-AF65-F5344CB8AC3E}">
        <p14:creationId xmlns:p14="http://schemas.microsoft.com/office/powerpoint/2010/main" val="38960856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09700" y="1277899"/>
            <a:ext cx="6546850" cy="5282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itle 1"/>
          <p:cNvSpPr>
            <a:spLocks noGrp="1"/>
          </p:cNvSpPr>
          <p:nvPr>
            <p:ph type="title"/>
          </p:nvPr>
        </p:nvSpPr>
        <p:spPr/>
        <p:txBody>
          <a:bodyPr/>
          <a:lstStyle/>
          <a:p>
            <a:pPr algn="ctr"/>
            <a:r>
              <a:rPr lang="en-US" altLang="en-US" sz="2400" dirty="0" smtClean="0">
                <a:solidFill>
                  <a:srgbClr val="009900"/>
                </a:solidFill>
              </a:rPr>
              <a:t>Spectrum At Risk </a:t>
            </a:r>
            <a:br>
              <a:rPr lang="en-US" altLang="en-US" sz="2400" dirty="0" smtClean="0">
                <a:solidFill>
                  <a:srgbClr val="009900"/>
                </a:solidFill>
              </a:rPr>
            </a:br>
            <a:r>
              <a:rPr lang="en-US" altLang="en-US" sz="2400" dirty="0" smtClean="0">
                <a:solidFill>
                  <a:srgbClr val="009900"/>
                </a:solidFill>
              </a:rPr>
              <a:t>Frequency Auctions or Sharing</a:t>
            </a:r>
          </a:p>
        </p:txBody>
      </p:sp>
      <p:sp>
        <p:nvSpPr>
          <p:cNvPr id="7172" name="TextBox 1"/>
          <p:cNvSpPr txBox="1">
            <a:spLocks noChangeArrowheads="1"/>
          </p:cNvSpPr>
          <p:nvPr/>
        </p:nvSpPr>
        <p:spPr bwMode="auto">
          <a:xfrm>
            <a:off x="122238" y="2085975"/>
            <a:ext cx="1439862"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a:solidFill>
                  <a:srgbClr val="0070C0"/>
                </a:solidFill>
              </a:rPr>
              <a:t>Radio Frequency Spectrum</a:t>
            </a:r>
          </a:p>
          <a:p>
            <a:pPr algn="ctr" eaLnBrk="1" hangingPunct="1"/>
            <a:r>
              <a:rPr lang="en-US" altLang="en-US" u="sng">
                <a:solidFill>
                  <a:srgbClr val="0070C0"/>
                </a:solidFill>
              </a:rPr>
              <a:t>Sales &amp; Sharing</a:t>
            </a:r>
          </a:p>
          <a:p>
            <a:pPr algn="ctr" eaLnBrk="1" hangingPunct="1"/>
            <a:endParaRPr lang="en-US" altLang="en-US"/>
          </a:p>
          <a:p>
            <a:pPr algn="ctr" eaLnBrk="1" hangingPunct="1"/>
            <a:r>
              <a:rPr lang="en-US" altLang="en-US">
                <a:solidFill>
                  <a:srgbClr val="FF0000"/>
                </a:solidFill>
              </a:rPr>
              <a:t>The</a:t>
            </a:r>
          </a:p>
          <a:p>
            <a:pPr algn="ctr" eaLnBrk="1" hangingPunct="1"/>
            <a:r>
              <a:rPr lang="en-US" altLang="en-US">
                <a:solidFill>
                  <a:srgbClr val="FF0000"/>
                </a:solidFill>
              </a:rPr>
              <a:t>New</a:t>
            </a:r>
          </a:p>
          <a:p>
            <a:pPr algn="ctr" eaLnBrk="1" hangingPunct="1"/>
            <a:r>
              <a:rPr lang="en-US" altLang="en-US">
                <a:solidFill>
                  <a:srgbClr val="FF0000"/>
                </a:solidFill>
              </a:rPr>
              <a:t>Reality</a:t>
            </a:r>
          </a:p>
        </p:txBody>
      </p:sp>
      <p:sp>
        <p:nvSpPr>
          <p:cNvPr id="7173" name="Slide Number Placeholder 2"/>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CDA6FAD-86B6-4C81-8632-3F168C600F61}" type="slidenum">
              <a:rPr lang="en-US" altLang="en-US" smtClean="0"/>
              <a:pPr eaLnBrk="1" hangingPunct="1"/>
              <a:t>12</a:t>
            </a:fld>
            <a:endParaRPr lang="en-US" altLang="en-US" smtClean="0"/>
          </a:p>
        </p:txBody>
      </p:sp>
      <p:sp>
        <p:nvSpPr>
          <p:cNvPr id="7174" name="TextBox 5"/>
          <p:cNvSpPr txBox="1">
            <a:spLocks noChangeArrowheads="1"/>
          </p:cNvSpPr>
          <p:nvPr/>
        </p:nvSpPr>
        <p:spPr bwMode="auto">
          <a:xfrm>
            <a:off x="6127750" y="3263900"/>
            <a:ext cx="18288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900" b="1"/>
              <a:t>(GOES Downlink)</a:t>
            </a:r>
          </a:p>
        </p:txBody>
      </p:sp>
      <p:cxnSp>
        <p:nvCxnSpPr>
          <p:cNvPr id="7175" name="Straight Connector 2"/>
          <p:cNvCxnSpPr>
            <a:cxnSpLocks noChangeShapeType="1"/>
          </p:cNvCxnSpPr>
          <p:nvPr/>
        </p:nvCxnSpPr>
        <p:spPr bwMode="auto">
          <a:xfrm>
            <a:off x="990600" y="4800600"/>
            <a:ext cx="6096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7176" name="Straight Connector 10"/>
          <p:cNvCxnSpPr>
            <a:cxnSpLocks noChangeShapeType="1"/>
          </p:cNvCxnSpPr>
          <p:nvPr/>
        </p:nvCxnSpPr>
        <p:spPr bwMode="auto">
          <a:xfrm>
            <a:off x="990600" y="5181600"/>
            <a:ext cx="6096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7177" name="Straight Connector 11"/>
          <p:cNvCxnSpPr>
            <a:cxnSpLocks noChangeShapeType="1"/>
          </p:cNvCxnSpPr>
          <p:nvPr/>
        </p:nvCxnSpPr>
        <p:spPr bwMode="auto">
          <a:xfrm flipV="1">
            <a:off x="990600" y="4800600"/>
            <a:ext cx="0" cy="381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7178" name="TextBox 7"/>
          <p:cNvSpPr txBox="1">
            <a:spLocks noChangeArrowheads="1"/>
          </p:cNvSpPr>
          <p:nvPr/>
        </p:nvSpPr>
        <p:spPr bwMode="auto">
          <a:xfrm>
            <a:off x="338138" y="4792663"/>
            <a:ext cx="126206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800"/>
              <a:t>2700 MHz</a:t>
            </a:r>
          </a:p>
          <a:p>
            <a:pPr eaLnBrk="1" hangingPunct="1"/>
            <a:r>
              <a:rPr lang="en-US" altLang="en-US" sz="800"/>
              <a:t>3700 MHz</a:t>
            </a:r>
          </a:p>
          <a:p>
            <a:pPr eaLnBrk="1" hangingPunct="1"/>
            <a:endParaRPr lang="en-US" altLang="en-US" sz="800"/>
          </a:p>
          <a:p>
            <a:pPr eaLnBrk="1" hangingPunct="1"/>
            <a:r>
              <a:rPr lang="en-US" altLang="en-US" sz="800"/>
              <a:t>Proposed 1</a:t>
            </a:r>
            <a:r>
              <a:rPr lang="en-US" altLang="en-US" sz="800" baseline="30000"/>
              <a:t>st</a:t>
            </a:r>
            <a:r>
              <a:rPr lang="en-US" altLang="en-US" sz="800"/>
              <a:t> Spectrum Superhighway</a:t>
            </a:r>
          </a:p>
          <a:p>
            <a:pPr eaLnBrk="1" hangingPunct="1"/>
            <a:r>
              <a:rPr lang="en-US" altLang="en-US" sz="800"/>
              <a:t>Source: PCAST Report </a:t>
            </a:r>
          </a:p>
        </p:txBody>
      </p:sp>
    </p:spTree>
    <p:extLst>
      <p:ext uri="{BB962C8B-B14F-4D97-AF65-F5344CB8AC3E}">
        <p14:creationId xmlns:p14="http://schemas.microsoft.com/office/powerpoint/2010/main" val="25749378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lgn="ctr"/>
            <a:r>
              <a:rPr lang="en-US" altLang="en-US" b="0" dirty="0" smtClean="0">
                <a:solidFill>
                  <a:srgbClr val="009900"/>
                </a:solidFill>
              </a:rPr>
              <a:t>Escalating Urgency and Change</a:t>
            </a:r>
          </a:p>
        </p:txBody>
      </p:sp>
      <p:sp>
        <p:nvSpPr>
          <p:cNvPr id="14339" name="Content Placeholder 2"/>
          <p:cNvSpPr>
            <a:spLocks noGrp="1"/>
          </p:cNvSpPr>
          <p:nvPr>
            <p:ph idx="1"/>
          </p:nvPr>
        </p:nvSpPr>
        <p:spPr>
          <a:xfrm>
            <a:off x="685800" y="1220788"/>
            <a:ext cx="8229600" cy="4724400"/>
          </a:xfrm>
        </p:spPr>
        <p:txBody>
          <a:bodyPr/>
          <a:lstStyle/>
          <a:p>
            <a:r>
              <a:rPr lang="en-US" altLang="en-US" b="0" dirty="0" smtClean="0"/>
              <a:t>Spectrum sharing verses auctions </a:t>
            </a:r>
          </a:p>
          <a:p>
            <a:pPr lvl="1"/>
            <a:r>
              <a:rPr lang="en-US" altLang="en-US" b="0" dirty="0" smtClean="0"/>
              <a:t> President’s Council of Advisors on Science and Technology (PCAST) *</a:t>
            </a:r>
            <a:r>
              <a:rPr lang="en-US" altLang="en-US" b="0" i="1" dirty="0" smtClean="0"/>
              <a:t>“…the traditional practice of clearing government-held spectrum of Federal users and auctioning it for commercial use is not sustainable.”</a:t>
            </a:r>
          </a:p>
          <a:p>
            <a:pPr lvl="1"/>
            <a:r>
              <a:rPr lang="en-US" altLang="en-US" b="0" dirty="0" smtClean="0"/>
              <a:t>PCAST recommends the President “… </a:t>
            </a:r>
            <a:r>
              <a:rPr lang="en-US" altLang="en-US" b="0" i="1" dirty="0" smtClean="0"/>
              <a:t>require the Secretary of Commerce to identify </a:t>
            </a:r>
            <a:r>
              <a:rPr lang="en-US" altLang="en-US" b="0" i="1" u="sng" dirty="0" smtClean="0"/>
              <a:t>1000 MHz o</a:t>
            </a:r>
            <a:r>
              <a:rPr lang="en-US" altLang="en-US" b="0" i="1" dirty="0" smtClean="0"/>
              <a:t>f federal spectrum in which to implement shared-use spectrum pilot projects.”  </a:t>
            </a:r>
          </a:p>
        </p:txBody>
      </p:sp>
      <p:sp>
        <p:nvSpPr>
          <p:cNvPr id="1434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7F53D94-C8D9-4939-89AF-1AF31CC5D507}" type="slidenum">
              <a:rPr lang="en-US" altLang="en-US" smtClean="0">
                <a:solidFill>
                  <a:srgbClr val="000000"/>
                </a:solidFill>
              </a:rPr>
              <a:pPr eaLnBrk="1" hangingPunct="1"/>
              <a:t>13</a:t>
            </a:fld>
            <a:endParaRPr lang="en-US" altLang="en-US" smtClean="0">
              <a:solidFill>
                <a:srgbClr val="000000"/>
              </a:solidFill>
            </a:endParaRPr>
          </a:p>
        </p:txBody>
      </p:sp>
      <p:sp>
        <p:nvSpPr>
          <p:cNvPr id="14341" name="TextBox 4"/>
          <p:cNvSpPr txBox="1">
            <a:spLocks noChangeArrowheads="1"/>
          </p:cNvSpPr>
          <p:nvPr/>
        </p:nvSpPr>
        <p:spPr bwMode="auto">
          <a:xfrm>
            <a:off x="533400" y="5410200"/>
            <a:ext cx="807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200" smtClean="0">
                <a:solidFill>
                  <a:srgbClr val="000000"/>
                </a:solidFill>
              </a:rPr>
              <a:t>* Source: President’s Council of Advisors on Science and Technology (PCAST) report </a:t>
            </a:r>
            <a:r>
              <a:rPr lang="en-US" altLang="en-US" sz="1200" i="1" smtClean="0">
                <a:solidFill>
                  <a:srgbClr val="000000"/>
                </a:solidFill>
              </a:rPr>
              <a:t>Realizing The Full Potential of Government –Held Spectrum to Spur Economic Growth July 2012</a:t>
            </a:r>
          </a:p>
        </p:txBody>
      </p:sp>
      <p:sp>
        <p:nvSpPr>
          <p:cNvPr id="14342" name="TextBox 5"/>
          <p:cNvSpPr txBox="1">
            <a:spLocks noChangeArrowheads="1"/>
          </p:cNvSpPr>
          <p:nvPr/>
        </p:nvSpPr>
        <p:spPr bwMode="auto">
          <a:xfrm rot="-3193329">
            <a:off x="-25399" y="4098925"/>
            <a:ext cx="18288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FF0000"/>
                </a:solidFill>
              </a:rPr>
              <a:t>Proposed Update to 500 MHz Goal</a:t>
            </a:r>
          </a:p>
        </p:txBody>
      </p:sp>
    </p:spTree>
    <p:extLst>
      <p:ext uri="{BB962C8B-B14F-4D97-AF65-F5344CB8AC3E}">
        <p14:creationId xmlns:p14="http://schemas.microsoft.com/office/powerpoint/2010/main" val="22711486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algn="ctr"/>
            <a:r>
              <a:rPr lang="en-US" altLang="en-US" sz="2000" dirty="0" smtClean="0">
                <a:solidFill>
                  <a:srgbClr val="009900"/>
                </a:solidFill>
              </a:rPr>
              <a:t>Target Dates for </a:t>
            </a:r>
            <a:br>
              <a:rPr lang="en-US" altLang="en-US" sz="2000" dirty="0" smtClean="0">
                <a:solidFill>
                  <a:srgbClr val="009900"/>
                </a:solidFill>
              </a:rPr>
            </a:br>
            <a:r>
              <a:rPr lang="en-US" altLang="en-US" sz="2000" dirty="0" smtClean="0">
                <a:solidFill>
                  <a:srgbClr val="009900"/>
                </a:solidFill>
              </a:rPr>
              <a:t>Sales/Repurpose of Radio Frequency Bands </a:t>
            </a:r>
          </a:p>
        </p:txBody>
      </p:sp>
      <p:sp>
        <p:nvSpPr>
          <p:cNvPr id="15363"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C100D17-6636-48CB-BAE0-9AAB992E596D}" type="slidenum">
              <a:rPr lang="en-US" altLang="en-US" smtClean="0">
                <a:solidFill>
                  <a:srgbClr val="000000"/>
                </a:solidFill>
              </a:rPr>
              <a:pPr eaLnBrk="1" hangingPunct="1"/>
              <a:t>14</a:t>
            </a:fld>
            <a:endParaRPr lang="en-US" altLang="en-US" smtClean="0">
              <a:solidFill>
                <a:srgbClr val="000000"/>
              </a:solidFill>
            </a:endParaRPr>
          </a:p>
        </p:txBody>
      </p:sp>
      <p:grpSp>
        <p:nvGrpSpPr>
          <p:cNvPr id="15364" name="Group 2"/>
          <p:cNvGrpSpPr>
            <a:grpSpLocks/>
          </p:cNvGrpSpPr>
          <p:nvPr/>
        </p:nvGrpSpPr>
        <p:grpSpPr bwMode="auto">
          <a:xfrm>
            <a:off x="185738" y="4152900"/>
            <a:ext cx="8877300" cy="407988"/>
            <a:chOff x="266700" y="5573713"/>
            <a:chExt cx="8877300" cy="407987"/>
          </a:xfrm>
        </p:grpSpPr>
        <p:sp>
          <p:nvSpPr>
            <p:cNvPr id="15382" name="TextBox 7"/>
            <p:cNvSpPr txBox="1">
              <a:spLocks noChangeArrowheads="1"/>
            </p:cNvSpPr>
            <p:nvPr/>
          </p:nvSpPr>
          <p:spPr bwMode="auto">
            <a:xfrm>
              <a:off x="266700" y="5611813"/>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2010</a:t>
              </a:r>
            </a:p>
          </p:txBody>
        </p:sp>
        <p:sp>
          <p:nvSpPr>
            <p:cNvPr id="15383" name="TextBox 8"/>
            <p:cNvSpPr txBox="1">
              <a:spLocks noChangeArrowheads="1"/>
            </p:cNvSpPr>
            <p:nvPr/>
          </p:nvSpPr>
          <p:spPr bwMode="auto">
            <a:xfrm>
              <a:off x="8305800" y="5573713"/>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2020</a:t>
              </a:r>
            </a:p>
          </p:txBody>
        </p:sp>
        <p:sp>
          <p:nvSpPr>
            <p:cNvPr id="15384" name="TextBox 9"/>
            <p:cNvSpPr txBox="1">
              <a:spLocks noChangeArrowheads="1"/>
            </p:cNvSpPr>
            <p:nvPr/>
          </p:nvSpPr>
          <p:spPr bwMode="auto">
            <a:xfrm>
              <a:off x="4343400" y="5592763"/>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2015</a:t>
              </a:r>
            </a:p>
          </p:txBody>
        </p:sp>
        <p:sp>
          <p:nvSpPr>
            <p:cNvPr id="15385" name="TextBox 10"/>
            <p:cNvSpPr txBox="1">
              <a:spLocks noChangeArrowheads="1"/>
            </p:cNvSpPr>
            <p:nvPr/>
          </p:nvSpPr>
          <p:spPr bwMode="auto">
            <a:xfrm>
              <a:off x="2667000" y="5611813"/>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2013</a:t>
              </a:r>
            </a:p>
          </p:txBody>
        </p:sp>
        <p:sp>
          <p:nvSpPr>
            <p:cNvPr id="15386" name="TextBox 11"/>
            <p:cNvSpPr txBox="1">
              <a:spLocks noChangeArrowheads="1"/>
            </p:cNvSpPr>
            <p:nvPr/>
          </p:nvSpPr>
          <p:spPr bwMode="auto">
            <a:xfrm>
              <a:off x="990600" y="5610225"/>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2011</a:t>
              </a:r>
            </a:p>
          </p:txBody>
        </p:sp>
        <p:sp>
          <p:nvSpPr>
            <p:cNvPr id="15387" name="TextBox 12"/>
            <p:cNvSpPr txBox="1">
              <a:spLocks noChangeArrowheads="1"/>
            </p:cNvSpPr>
            <p:nvPr/>
          </p:nvSpPr>
          <p:spPr bwMode="auto">
            <a:xfrm>
              <a:off x="1828800" y="56007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2012</a:t>
              </a:r>
            </a:p>
          </p:txBody>
        </p:sp>
        <p:sp>
          <p:nvSpPr>
            <p:cNvPr id="15388" name="TextBox 13"/>
            <p:cNvSpPr txBox="1">
              <a:spLocks noChangeArrowheads="1"/>
            </p:cNvSpPr>
            <p:nvPr/>
          </p:nvSpPr>
          <p:spPr bwMode="auto">
            <a:xfrm>
              <a:off x="3505200" y="5592763"/>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2014</a:t>
              </a:r>
            </a:p>
          </p:txBody>
        </p:sp>
        <p:sp>
          <p:nvSpPr>
            <p:cNvPr id="15389" name="TextBox 14"/>
            <p:cNvSpPr txBox="1">
              <a:spLocks noChangeArrowheads="1"/>
            </p:cNvSpPr>
            <p:nvPr/>
          </p:nvSpPr>
          <p:spPr bwMode="auto">
            <a:xfrm>
              <a:off x="5038725" y="5583238"/>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2016</a:t>
              </a:r>
            </a:p>
          </p:txBody>
        </p:sp>
        <p:sp>
          <p:nvSpPr>
            <p:cNvPr id="15390" name="TextBox 15"/>
            <p:cNvSpPr txBox="1">
              <a:spLocks noChangeArrowheads="1"/>
            </p:cNvSpPr>
            <p:nvPr/>
          </p:nvSpPr>
          <p:spPr bwMode="auto">
            <a:xfrm>
              <a:off x="5848350" y="5583238"/>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2017</a:t>
              </a:r>
            </a:p>
          </p:txBody>
        </p:sp>
        <p:sp>
          <p:nvSpPr>
            <p:cNvPr id="15391" name="TextBox 16"/>
            <p:cNvSpPr txBox="1">
              <a:spLocks noChangeArrowheads="1"/>
            </p:cNvSpPr>
            <p:nvPr/>
          </p:nvSpPr>
          <p:spPr bwMode="auto">
            <a:xfrm>
              <a:off x="6562725" y="5583238"/>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2018</a:t>
              </a:r>
            </a:p>
          </p:txBody>
        </p:sp>
        <p:sp>
          <p:nvSpPr>
            <p:cNvPr id="15392" name="TextBox 17"/>
            <p:cNvSpPr txBox="1">
              <a:spLocks noChangeArrowheads="1"/>
            </p:cNvSpPr>
            <p:nvPr/>
          </p:nvSpPr>
          <p:spPr bwMode="auto">
            <a:xfrm>
              <a:off x="7467600" y="5573713"/>
              <a:ext cx="838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2019</a:t>
              </a:r>
            </a:p>
          </p:txBody>
        </p:sp>
      </p:grpSp>
      <p:sp>
        <p:nvSpPr>
          <p:cNvPr id="15365" name="TextBox 31"/>
          <p:cNvSpPr txBox="1">
            <a:spLocks noChangeArrowheads="1"/>
          </p:cNvSpPr>
          <p:nvPr/>
        </p:nvSpPr>
        <p:spPr bwMode="auto">
          <a:xfrm>
            <a:off x="6548438" y="2663825"/>
            <a:ext cx="2543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1200" smtClean="0">
                <a:solidFill>
                  <a:srgbClr val="000000"/>
                </a:solidFill>
              </a:rPr>
              <a:t>No Estimates on </a:t>
            </a:r>
          </a:p>
          <a:p>
            <a:pPr algn="ctr" eaLnBrk="1" hangingPunct="1"/>
            <a:r>
              <a:rPr lang="en-US" altLang="en-US" sz="1200" smtClean="0">
                <a:solidFill>
                  <a:srgbClr val="000000"/>
                </a:solidFill>
              </a:rPr>
              <a:t>Auctions, sharing or repurpose </a:t>
            </a:r>
          </a:p>
        </p:txBody>
      </p:sp>
      <p:grpSp>
        <p:nvGrpSpPr>
          <p:cNvPr id="15366" name="Group 1"/>
          <p:cNvGrpSpPr>
            <a:grpSpLocks/>
          </p:cNvGrpSpPr>
          <p:nvPr/>
        </p:nvGrpSpPr>
        <p:grpSpPr bwMode="auto">
          <a:xfrm>
            <a:off x="447675" y="1806575"/>
            <a:ext cx="8343900" cy="2287588"/>
            <a:chOff x="685800" y="3170238"/>
            <a:chExt cx="8343900" cy="2287587"/>
          </a:xfrm>
        </p:grpSpPr>
        <p:cxnSp>
          <p:nvCxnSpPr>
            <p:cNvPr id="15368" name="Straight Connector 5"/>
            <p:cNvCxnSpPr>
              <a:cxnSpLocks noChangeShapeType="1"/>
            </p:cNvCxnSpPr>
            <p:nvPr/>
          </p:nvCxnSpPr>
          <p:spPr bwMode="auto">
            <a:xfrm>
              <a:off x="685800" y="5438775"/>
              <a:ext cx="7848600" cy="0"/>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cxnSp>
        <p:cxnSp>
          <p:nvCxnSpPr>
            <p:cNvPr id="15369" name="Straight Connector 19"/>
            <p:cNvCxnSpPr>
              <a:cxnSpLocks noChangeShapeType="1"/>
            </p:cNvCxnSpPr>
            <p:nvPr/>
          </p:nvCxnSpPr>
          <p:spPr bwMode="auto">
            <a:xfrm flipV="1">
              <a:off x="2971800" y="4953000"/>
              <a:ext cx="0" cy="485775"/>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cxnSp>
        <p:sp>
          <p:nvSpPr>
            <p:cNvPr id="15370" name="TextBox 20"/>
            <p:cNvSpPr txBox="1">
              <a:spLocks noChangeArrowheads="1"/>
            </p:cNvSpPr>
            <p:nvPr/>
          </p:nvSpPr>
          <p:spPr bwMode="auto">
            <a:xfrm>
              <a:off x="2038350" y="4513263"/>
              <a:ext cx="18669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600" smtClean="0">
                  <a:solidFill>
                    <a:srgbClr val="000000"/>
                  </a:solidFill>
                </a:rPr>
                <a:t>1695 – 1710 MHz </a:t>
              </a:r>
            </a:p>
          </p:txBody>
        </p:sp>
        <p:cxnSp>
          <p:nvCxnSpPr>
            <p:cNvPr id="15371" name="Straight Connector 21"/>
            <p:cNvCxnSpPr>
              <a:cxnSpLocks noChangeShapeType="1"/>
            </p:cNvCxnSpPr>
            <p:nvPr/>
          </p:nvCxnSpPr>
          <p:spPr bwMode="auto">
            <a:xfrm flipV="1">
              <a:off x="4619625" y="4967288"/>
              <a:ext cx="0" cy="485775"/>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cxnSp>
        <p:sp>
          <p:nvSpPr>
            <p:cNvPr id="15372" name="TextBox 22"/>
            <p:cNvSpPr txBox="1">
              <a:spLocks noChangeArrowheads="1"/>
            </p:cNvSpPr>
            <p:nvPr/>
          </p:nvSpPr>
          <p:spPr bwMode="auto">
            <a:xfrm>
              <a:off x="3986213" y="4559300"/>
              <a:ext cx="18669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600" smtClean="0">
                  <a:solidFill>
                    <a:srgbClr val="000000"/>
                  </a:solidFill>
                </a:rPr>
                <a:t>1675 – 1710 MHz</a:t>
              </a:r>
            </a:p>
            <a:p>
              <a:pPr eaLnBrk="1" hangingPunct="1"/>
              <a:endParaRPr lang="en-US" altLang="en-US" sz="1600" smtClean="0">
                <a:solidFill>
                  <a:srgbClr val="000000"/>
                </a:solidFill>
              </a:endParaRPr>
            </a:p>
          </p:txBody>
        </p:sp>
        <p:sp>
          <p:nvSpPr>
            <p:cNvPr id="15373" name="TextBox 23"/>
            <p:cNvSpPr txBox="1">
              <a:spLocks noChangeArrowheads="1"/>
            </p:cNvSpPr>
            <p:nvPr/>
          </p:nvSpPr>
          <p:spPr bwMode="auto">
            <a:xfrm>
              <a:off x="7162800" y="4379913"/>
              <a:ext cx="18669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600" smtClean="0">
                  <a:solidFill>
                    <a:srgbClr val="000000"/>
                  </a:solidFill>
                </a:rPr>
                <a:t>406.1 – 420 MHz</a:t>
              </a:r>
            </a:p>
            <a:p>
              <a:pPr eaLnBrk="1" hangingPunct="1"/>
              <a:r>
                <a:rPr lang="en-US" altLang="en-US" sz="1600" smtClean="0">
                  <a:solidFill>
                    <a:srgbClr val="000000"/>
                  </a:solidFill>
                </a:rPr>
                <a:t>1780 – 1850 MHz</a:t>
              </a:r>
            </a:p>
            <a:p>
              <a:pPr eaLnBrk="1" hangingPunct="1"/>
              <a:endParaRPr lang="en-US" altLang="en-US" sz="1600" smtClean="0">
                <a:solidFill>
                  <a:srgbClr val="000000"/>
                </a:solidFill>
              </a:endParaRPr>
            </a:p>
          </p:txBody>
        </p:sp>
        <p:cxnSp>
          <p:nvCxnSpPr>
            <p:cNvPr id="15374" name="Straight Connector 24"/>
            <p:cNvCxnSpPr>
              <a:cxnSpLocks noChangeShapeType="1"/>
            </p:cNvCxnSpPr>
            <p:nvPr/>
          </p:nvCxnSpPr>
          <p:spPr bwMode="auto">
            <a:xfrm flipV="1">
              <a:off x="8534400" y="4972050"/>
              <a:ext cx="0" cy="485775"/>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cxnSp>
        <p:sp>
          <p:nvSpPr>
            <p:cNvPr id="15375" name="TextBox 25"/>
            <p:cNvSpPr txBox="1">
              <a:spLocks noChangeArrowheads="1"/>
            </p:cNvSpPr>
            <p:nvPr/>
          </p:nvSpPr>
          <p:spPr bwMode="auto">
            <a:xfrm>
              <a:off x="1685131" y="4097636"/>
              <a:ext cx="24336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1200" b="1" smtClean="0">
                  <a:solidFill>
                    <a:srgbClr val="00B050"/>
                  </a:solidFill>
                </a:rPr>
                <a:t>Auction Complete</a:t>
              </a:r>
            </a:p>
            <a:p>
              <a:pPr algn="ctr" eaLnBrk="1" hangingPunct="1"/>
              <a:r>
                <a:rPr lang="en-US" altLang="en-US" sz="1200" b="1" smtClean="0">
                  <a:solidFill>
                    <a:srgbClr val="00B050"/>
                  </a:solidFill>
                </a:rPr>
                <a:t>USGS Vacated Spectrum</a:t>
              </a:r>
            </a:p>
          </p:txBody>
        </p:sp>
        <p:sp>
          <p:nvSpPr>
            <p:cNvPr id="15376" name="TextBox 26"/>
            <p:cNvSpPr txBox="1">
              <a:spLocks noChangeArrowheads="1"/>
            </p:cNvSpPr>
            <p:nvPr/>
          </p:nvSpPr>
          <p:spPr bwMode="auto">
            <a:xfrm>
              <a:off x="3848100" y="4368800"/>
              <a:ext cx="30448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200" smtClean="0">
                  <a:solidFill>
                    <a:srgbClr val="000000"/>
                  </a:solidFill>
                </a:rPr>
                <a:t>FCC band repurpose - possibly 2/15*</a:t>
              </a:r>
            </a:p>
          </p:txBody>
        </p:sp>
        <p:cxnSp>
          <p:nvCxnSpPr>
            <p:cNvPr id="15377" name="Straight Connector 27"/>
            <p:cNvCxnSpPr>
              <a:cxnSpLocks noChangeShapeType="1"/>
            </p:cNvCxnSpPr>
            <p:nvPr/>
          </p:nvCxnSpPr>
          <p:spPr bwMode="auto">
            <a:xfrm flipV="1">
              <a:off x="3810000" y="4094163"/>
              <a:ext cx="0" cy="1363662"/>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cxnSp>
        <p:sp>
          <p:nvSpPr>
            <p:cNvPr id="15378" name="Rectangle 28"/>
            <p:cNvSpPr>
              <a:spLocks noChangeArrowheads="1"/>
            </p:cNvSpPr>
            <p:nvPr/>
          </p:nvSpPr>
          <p:spPr bwMode="auto">
            <a:xfrm>
              <a:off x="2901950" y="3630613"/>
              <a:ext cx="2006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800" smtClean="0">
                  <a:solidFill>
                    <a:srgbClr val="000000"/>
                  </a:solidFill>
                </a:rPr>
                <a:t>1755 – 1780 MHz</a:t>
              </a:r>
            </a:p>
          </p:txBody>
        </p:sp>
        <p:sp>
          <p:nvSpPr>
            <p:cNvPr id="15379" name="Rectangle 30"/>
            <p:cNvSpPr>
              <a:spLocks noChangeArrowheads="1"/>
            </p:cNvSpPr>
            <p:nvPr/>
          </p:nvSpPr>
          <p:spPr bwMode="auto">
            <a:xfrm>
              <a:off x="2986383" y="3287713"/>
              <a:ext cx="18758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1200" smtClean="0">
                  <a:solidFill>
                    <a:srgbClr val="000000"/>
                  </a:solidFill>
                </a:rPr>
                <a:t>FCC Auction Set 9/20/14</a:t>
              </a:r>
            </a:p>
            <a:p>
              <a:pPr algn="ctr" eaLnBrk="1" hangingPunct="1"/>
              <a:r>
                <a:rPr lang="en-US" altLang="en-US" sz="1200" i="1" smtClean="0">
                  <a:solidFill>
                    <a:srgbClr val="000000"/>
                  </a:solidFill>
                </a:rPr>
                <a:t>USGS to vacate by 2017</a:t>
              </a:r>
            </a:p>
          </p:txBody>
        </p:sp>
        <p:sp>
          <p:nvSpPr>
            <p:cNvPr id="15380" name="TextBox 33"/>
            <p:cNvSpPr txBox="1">
              <a:spLocks noChangeArrowheads="1"/>
            </p:cNvSpPr>
            <p:nvPr/>
          </p:nvSpPr>
          <p:spPr bwMode="auto">
            <a:xfrm>
              <a:off x="5648325" y="3170238"/>
              <a:ext cx="2133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1200" smtClean="0">
                  <a:solidFill>
                    <a:srgbClr val="000000"/>
                  </a:solidFill>
                </a:rPr>
                <a:t>*May meeting with NOAA</a:t>
              </a:r>
            </a:p>
            <a:p>
              <a:pPr eaLnBrk="1" hangingPunct="1"/>
              <a:r>
                <a:rPr lang="en-US" altLang="en-US" sz="1200" smtClean="0">
                  <a:solidFill>
                    <a:srgbClr val="000000"/>
                  </a:solidFill>
                </a:rPr>
                <a:t>To discuss impacts of repurpose (GOES)</a:t>
              </a:r>
            </a:p>
          </p:txBody>
        </p:sp>
        <p:cxnSp>
          <p:nvCxnSpPr>
            <p:cNvPr id="15381" name="Straight Arrow Connector 35"/>
            <p:cNvCxnSpPr>
              <a:cxnSpLocks noChangeShapeType="1"/>
            </p:cNvCxnSpPr>
            <p:nvPr/>
          </p:nvCxnSpPr>
          <p:spPr bwMode="auto">
            <a:xfrm flipH="1">
              <a:off x="5562600" y="3835400"/>
              <a:ext cx="704850" cy="49053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17222659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9900"/>
                </a:solidFill>
              </a:rPr>
              <a:t>Background (continued)</a:t>
            </a:r>
            <a:endParaRPr lang="en-US" sz="4000" dirty="0">
              <a:solidFill>
                <a:srgbClr val="009900"/>
              </a:solidFill>
            </a:endParaRPr>
          </a:p>
        </p:txBody>
      </p:sp>
      <p:sp>
        <p:nvSpPr>
          <p:cNvPr id="3" name="Content Placeholder 2"/>
          <p:cNvSpPr>
            <a:spLocks noGrp="1"/>
          </p:cNvSpPr>
          <p:nvPr>
            <p:ph idx="1"/>
          </p:nvPr>
        </p:nvSpPr>
        <p:spPr/>
        <p:txBody>
          <a:bodyPr/>
          <a:lstStyle/>
          <a:p>
            <a:endParaRPr lang="en-US" sz="1800" dirty="0" smtClean="0"/>
          </a:p>
          <a:p>
            <a:r>
              <a:rPr lang="en-US" sz="1800" dirty="0"/>
              <a:t>In a Fast Track </a:t>
            </a:r>
            <a:r>
              <a:rPr lang="en-US" sz="1800" dirty="0" smtClean="0"/>
              <a:t>Evaluation, </a:t>
            </a:r>
            <a:r>
              <a:rPr lang="en-US" sz="1800" dirty="0"/>
              <a:t>NTIA identified the following candidate frequency bands: </a:t>
            </a:r>
            <a:r>
              <a:rPr lang="en-US" sz="1800" dirty="0">
                <a:solidFill>
                  <a:srgbClr val="FF0000"/>
                </a:solidFill>
              </a:rPr>
              <a:t>1675-1710 MHz</a:t>
            </a:r>
            <a:r>
              <a:rPr lang="en-US" sz="1800" dirty="0"/>
              <a:t>, 3500-3650 MHz, 4200-4220 MHz, 4380-4400 MHz, and 1755-1780 MHz. These bands were selected based on factors such as the number of assignments within the band, type of operations, function, and location that might make possible the reallocation of the spectrum to accommodate wireless broadband systems without relocating Federal operations</a:t>
            </a:r>
            <a:r>
              <a:rPr lang="en-US" sz="1800" dirty="0" smtClean="0"/>
              <a:t>.</a:t>
            </a:r>
          </a:p>
          <a:p>
            <a:endParaRPr lang="en-US" sz="1800" dirty="0" smtClean="0"/>
          </a:p>
          <a:p>
            <a:r>
              <a:rPr lang="en-US" sz="1800" dirty="0" smtClean="0"/>
              <a:t>The </a:t>
            </a:r>
            <a:r>
              <a:rPr lang="en-US" sz="1800" dirty="0">
                <a:solidFill>
                  <a:srgbClr val="009900"/>
                </a:solidFill>
              </a:rPr>
              <a:t>Commerce Spectrum Management Advisory Committee </a:t>
            </a:r>
            <a:r>
              <a:rPr lang="en-US" sz="1800" dirty="0"/>
              <a:t>(“CSMAC”) Working Group 1 (“WG-1”) was tasked with developing recommendations for use of the </a:t>
            </a:r>
            <a:r>
              <a:rPr lang="en-US" sz="1800" dirty="0">
                <a:solidFill>
                  <a:srgbClr val="FF0000"/>
                </a:solidFill>
              </a:rPr>
              <a:t>1695-1710</a:t>
            </a:r>
            <a:r>
              <a:rPr lang="en-US" sz="1800" dirty="0"/>
              <a:t> </a:t>
            </a:r>
            <a:r>
              <a:rPr lang="en-US" sz="1800" dirty="0">
                <a:solidFill>
                  <a:srgbClr val="FF0000"/>
                </a:solidFill>
              </a:rPr>
              <a:t>MHz</a:t>
            </a:r>
            <a:r>
              <a:rPr lang="en-US" sz="1800" dirty="0"/>
              <a:t> band for commercial services while protecting Federal meteorological earth stations from harmful interference.</a:t>
            </a:r>
          </a:p>
          <a:p>
            <a:endParaRPr lang="en-US" sz="1800" dirty="0" smtClean="0"/>
          </a:p>
          <a:p>
            <a:endParaRPr lang="en-US" sz="1800" dirty="0" smtClean="0"/>
          </a:p>
          <a:p>
            <a:endParaRPr lang="en-US" sz="1800" dirty="0" smtClean="0"/>
          </a:p>
          <a:p>
            <a:endParaRPr lang="en-US" dirty="0"/>
          </a:p>
        </p:txBody>
      </p:sp>
    </p:spTree>
    <p:extLst>
      <p:ext uri="{BB962C8B-B14F-4D97-AF65-F5344CB8AC3E}">
        <p14:creationId xmlns:p14="http://schemas.microsoft.com/office/powerpoint/2010/main" val="20370194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9900"/>
                </a:solidFill>
              </a:rPr>
              <a:t>Fast Track Eval Results</a:t>
            </a:r>
            <a:endParaRPr lang="en-US" sz="4000" dirty="0">
              <a:solidFill>
                <a:srgbClr val="009900"/>
              </a:solidFill>
            </a:endParaRPr>
          </a:p>
        </p:txBody>
      </p:sp>
      <p:sp>
        <p:nvSpPr>
          <p:cNvPr id="3" name="Content Placeholder 2"/>
          <p:cNvSpPr>
            <a:spLocks noGrp="1"/>
          </p:cNvSpPr>
          <p:nvPr>
            <p:ph idx="1"/>
          </p:nvPr>
        </p:nvSpPr>
        <p:spPr/>
        <p:txBody>
          <a:bodyPr/>
          <a:lstStyle/>
          <a:p>
            <a:r>
              <a:rPr lang="en-US" sz="1800" dirty="0" smtClean="0"/>
              <a:t>The </a:t>
            </a:r>
            <a:r>
              <a:rPr lang="en-US" sz="1800" dirty="0"/>
              <a:t>results of </a:t>
            </a:r>
            <a:r>
              <a:rPr lang="en-US" sz="1800" dirty="0" smtClean="0"/>
              <a:t>the Fast </a:t>
            </a:r>
            <a:r>
              <a:rPr lang="en-US" sz="1800" dirty="0"/>
              <a:t>Track </a:t>
            </a:r>
            <a:r>
              <a:rPr lang="en-US" sz="1800" dirty="0" smtClean="0"/>
              <a:t>Evaluation were that </a:t>
            </a:r>
            <a:r>
              <a:rPr lang="en-US" sz="1800" dirty="0"/>
              <a:t>NTIA </a:t>
            </a:r>
            <a:r>
              <a:rPr lang="en-US" sz="1800" dirty="0" smtClean="0"/>
              <a:t>recommended </a:t>
            </a:r>
            <a:r>
              <a:rPr lang="en-US" sz="1800" dirty="0"/>
              <a:t>that the </a:t>
            </a:r>
            <a:r>
              <a:rPr lang="en-US" sz="1800" dirty="0">
                <a:solidFill>
                  <a:srgbClr val="FF0000"/>
                </a:solidFill>
              </a:rPr>
              <a:t>1695-1710 MHz </a:t>
            </a:r>
            <a:r>
              <a:rPr lang="en-US" sz="1800" dirty="0"/>
              <a:t>and 3550-3650 MHz bands can be made available for wireless broadband, with some geographic limitations on wireless broadband </a:t>
            </a:r>
            <a:r>
              <a:rPr lang="en-US" sz="1800" dirty="0" smtClean="0"/>
              <a:t>implementation for a total of 115 MHz of the 500 requested.</a:t>
            </a:r>
          </a:p>
          <a:p>
            <a:r>
              <a:rPr lang="en-US" sz="1800" dirty="0" smtClean="0"/>
              <a:t>NTIA also recommended, </a:t>
            </a:r>
            <a:r>
              <a:rPr lang="en-US" sz="1800" dirty="0"/>
              <a:t>with respect to the 4200-4220 MHz and 4380-4400 MHz bands, that the Federal Government begin working within domestic and international processes to consider the reallocation of this spectrum for wireless broadband</a:t>
            </a:r>
            <a:r>
              <a:rPr lang="en-US" sz="1800" dirty="0" smtClean="0"/>
              <a:t>.</a:t>
            </a:r>
          </a:p>
          <a:p>
            <a:r>
              <a:rPr lang="en-US" sz="1800" dirty="0"/>
              <a:t>NTIA could not reach, in the timeframe allowed for the Fast Track Evaluation, a conclusion as to whether the 1755-1780 MHz band could be made available for wireless broadband within five years. This band would require the relocation of significant Federal operations before it could be reallocated for wireless broadband use.</a:t>
            </a:r>
            <a:endParaRPr lang="en-US" sz="1800" dirty="0" smtClean="0"/>
          </a:p>
          <a:p>
            <a:endParaRPr lang="en-US" sz="1800" dirty="0"/>
          </a:p>
          <a:p>
            <a:endParaRPr lang="en-US" sz="1800" dirty="0"/>
          </a:p>
        </p:txBody>
      </p:sp>
    </p:spTree>
    <p:extLst>
      <p:ext uri="{BB962C8B-B14F-4D97-AF65-F5344CB8AC3E}">
        <p14:creationId xmlns:p14="http://schemas.microsoft.com/office/powerpoint/2010/main" val="1038230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9900"/>
                </a:solidFill>
              </a:rPr>
              <a:t>FTE Results 2</a:t>
            </a:r>
            <a:endParaRPr lang="en-US" sz="4000" dirty="0">
              <a:solidFill>
                <a:srgbClr val="009900"/>
              </a:solidFill>
            </a:endParaRPr>
          </a:p>
        </p:txBody>
      </p:sp>
      <p:sp>
        <p:nvSpPr>
          <p:cNvPr id="3" name="Content Placeholder 2"/>
          <p:cNvSpPr>
            <a:spLocks noGrp="1"/>
          </p:cNvSpPr>
          <p:nvPr>
            <p:ph idx="1"/>
          </p:nvPr>
        </p:nvSpPr>
        <p:spPr/>
        <p:txBody>
          <a:bodyPr/>
          <a:lstStyle/>
          <a:p>
            <a:r>
              <a:rPr lang="en-US" sz="1800" dirty="0"/>
              <a:t>Having considered options to reallocate the entire </a:t>
            </a:r>
            <a:r>
              <a:rPr lang="en-US" sz="1800" dirty="0">
                <a:solidFill>
                  <a:srgbClr val="FF0000"/>
                </a:solidFill>
              </a:rPr>
              <a:t>1675-1710 MHz </a:t>
            </a:r>
            <a:r>
              <a:rPr lang="en-US" sz="1800" dirty="0"/>
              <a:t>band or to reallocate a portion, NTIA </a:t>
            </a:r>
            <a:r>
              <a:rPr lang="en-US" sz="1800" dirty="0" smtClean="0"/>
              <a:t>concluded </a:t>
            </a:r>
            <a:r>
              <a:rPr lang="en-US" sz="1800" dirty="0"/>
              <a:t>that the range </a:t>
            </a:r>
            <a:r>
              <a:rPr lang="en-US" sz="1800" dirty="0">
                <a:solidFill>
                  <a:srgbClr val="FF0000"/>
                </a:solidFill>
              </a:rPr>
              <a:t>1695-1710 MHz</a:t>
            </a:r>
            <a:r>
              <a:rPr lang="en-US" sz="1800" dirty="0"/>
              <a:t> </a:t>
            </a:r>
            <a:r>
              <a:rPr lang="en-US" sz="1800" dirty="0" smtClean="0"/>
              <a:t>offered </a:t>
            </a:r>
            <a:r>
              <a:rPr lang="en-US" sz="1800" dirty="0"/>
              <a:t>opportunity for wireless broadband while minimizing overall disruption of operations upon which the domestic and international public safety and weather prediction communities depend. Emergency managers and the public currently rely on information which is broadcast from the National Oceanographic and Atmospheric Administration (NOAA) satellites in the </a:t>
            </a:r>
            <a:r>
              <a:rPr lang="en-US" sz="1800" dirty="0">
                <a:solidFill>
                  <a:srgbClr val="FF0000"/>
                </a:solidFill>
              </a:rPr>
              <a:t>1690-1695 MHz </a:t>
            </a:r>
            <a:r>
              <a:rPr lang="en-US" sz="1800" dirty="0"/>
              <a:t>band</a:t>
            </a:r>
            <a:r>
              <a:rPr lang="en-US" sz="1800" dirty="0" smtClean="0"/>
              <a:t>. </a:t>
            </a:r>
            <a:r>
              <a:rPr lang="en-US" sz="1800" dirty="0"/>
              <a:t>NTIA concluded not to </a:t>
            </a:r>
            <a:r>
              <a:rPr lang="en-US" sz="1800" dirty="0" smtClean="0"/>
              <a:t>recommend </a:t>
            </a:r>
            <a:r>
              <a:rPr lang="en-US" sz="1800" dirty="0"/>
              <a:t>the spectrum below </a:t>
            </a:r>
            <a:r>
              <a:rPr lang="en-US" sz="1800" dirty="0">
                <a:solidFill>
                  <a:srgbClr val="FF0000"/>
                </a:solidFill>
              </a:rPr>
              <a:t>1695 MHz</a:t>
            </a:r>
            <a:r>
              <a:rPr lang="en-US" sz="1800" dirty="0"/>
              <a:t> for sharing as part of the fast track process. </a:t>
            </a:r>
            <a:endParaRPr lang="en-US" sz="1800" dirty="0" smtClean="0"/>
          </a:p>
          <a:p>
            <a:r>
              <a:rPr lang="en-US" sz="1800" dirty="0"/>
              <a:t>NTIA examined the possibility of making all or a portion of </a:t>
            </a:r>
            <a:r>
              <a:rPr lang="en-US" sz="1800" dirty="0" smtClean="0"/>
              <a:t>the </a:t>
            </a:r>
            <a:r>
              <a:rPr lang="en-US" sz="1800" dirty="0" smtClean="0">
                <a:solidFill>
                  <a:srgbClr val="FF0000"/>
                </a:solidFill>
              </a:rPr>
              <a:t>1675-1710 MHz </a:t>
            </a:r>
            <a:r>
              <a:rPr lang="en-US" sz="1800" dirty="0" smtClean="0"/>
              <a:t>band available </a:t>
            </a:r>
            <a:r>
              <a:rPr lang="en-US" sz="1800" dirty="0"/>
              <a:t>without moving meteorological-satellites or radiosondes from this band, since neither the removal of the satellites or radiosondes could be accomplished within the five year timeframe established to make spectrum available for wireless broadband</a:t>
            </a:r>
            <a:r>
              <a:rPr lang="en-US" sz="1800" dirty="0" smtClean="0"/>
              <a:t>.</a:t>
            </a:r>
          </a:p>
          <a:p>
            <a:endParaRPr lang="en-US" sz="1800" dirty="0"/>
          </a:p>
        </p:txBody>
      </p:sp>
    </p:spTree>
    <p:extLst>
      <p:ext uri="{BB962C8B-B14F-4D97-AF65-F5344CB8AC3E}">
        <p14:creationId xmlns:p14="http://schemas.microsoft.com/office/powerpoint/2010/main" val="24983153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9900"/>
                </a:solidFill>
              </a:rPr>
              <a:t>FTE Results 3</a:t>
            </a:r>
            <a:endParaRPr lang="en-US" sz="4000" dirty="0">
              <a:solidFill>
                <a:srgbClr val="009900"/>
              </a:solidFill>
            </a:endParaRPr>
          </a:p>
        </p:txBody>
      </p:sp>
      <p:sp>
        <p:nvSpPr>
          <p:cNvPr id="3" name="Content Placeholder 2"/>
          <p:cNvSpPr>
            <a:spLocks noGrp="1"/>
          </p:cNvSpPr>
          <p:nvPr>
            <p:ph idx="1"/>
          </p:nvPr>
        </p:nvSpPr>
        <p:spPr/>
        <p:txBody>
          <a:bodyPr/>
          <a:lstStyle/>
          <a:p>
            <a:r>
              <a:rPr lang="en-US" sz="1800" dirty="0"/>
              <a:t>Recognizing that this band has an international allocation for meteorological-satellite downlinks for weather data and other countries support satellite downlinks in the band including to U.S. stations, any decision to relocate satellite transmissions would involve creating a </a:t>
            </a:r>
            <a:r>
              <a:rPr lang="en-US" sz="1800" dirty="0"/>
              <a:t>World </a:t>
            </a:r>
            <a:r>
              <a:rPr lang="en-US" sz="1800" dirty="0" smtClean="0"/>
              <a:t>Radiocommunication Conferences </a:t>
            </a:r>
            <a:r>
              <a:rPr lang="en-US" sz="1800" dirty="0"/>
              <a:t>(</a:t>
            </a:r>
            <a:r>
              <a:rPr lang="en-US" sz="1800" dirty="0" smtClean="0"/>
              <a:t>WRC) future </a:t>
            </a:r>
            <a:r>
              <a:rPr lang="en-US" sz="1800" dirty="0"/>
              <a:t>agenda item for the 2016 conference with implementation some time later if the international community supports allocation changes. This would also involve identifying other bands for the satellite transmissions</a:t>
            </a:r>
            <a:r>
              <a:rPr lang="en-US" sz="1800" dirty="0" smtClean="0"/>
              <a:t>.</a:t>
            </a:r>
          </a:p>
          <a:p>
            <a:r>
              <a:rPr lang="en-US" sz="1800" b="1" i="1" dirty="0"/>
              <a:t>Regardless of any such decision the existing meteorological-satellites utilizing this band would continue to operate for many years</a:t>
            </a:r>
            <a:r>
              <a:rPr lang="en-US" sz="1800" b="1" i="1" dirty="0" smtClean="0"/>
              <a:t>.</a:t>
            </a:r>
          </a:p>
          <a:p>
            <a:r>
              <a:rPr lang="en-US" sz="1800" dirty="0"/>
              <a:t>In summary, NTIA examined the possibility that Federal Government operations would not be moved from this spectrum to make spectrum available for wireless broadband. Instead, </a:t>
            </a:r>
            <a:r>
              <a:rPr lang="en-US" sz="1800" b="1" i="1" u="sng" dirty="0"/>
              <a:t>major receive sites would be protected via geographic exclusion zones</a:t>
            </a:r>
            <a:r>
              <a:rPr lang="en-US" sz="1800" dirty="0"/>
              <a:t> regulated through licensed wireless service areas.</a:t>
            </a:r>
            <a:endParaRPr lang="en-US" sz="1800" b="1" i="1" dirty="0"/>
          </a:p>
        </p:txBody>
      </p:sp>
    </p:spTree>
    <p:extLst>
      <p:ext uri="{BB962C8B-B14F-4D97-AF65-F5344CB8AC3E}">
        <p14:creationId xmlns:p14="http://schemas.microsoft.com/office/powerpoint/2010/main" val="37639705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9900"/>
                </a:solidFill>
              </a:rPr>
              <a:t>CSMAC WG-1</a:t>
            </a:r>
            <a:endParaRPr lang="en-US" dirty="0">
              <a:solidFill>
                <a:srgbClr val="009900"/>
              </a:solidFill>
            </a:endParaRPr>
          </a:p>
        </p:txBody>
      </p:sp>
      <p:sp>
        <p:nvSpPr>
          <p:cNvPr id="3" name="Content Placeholder 2"/>
          <p:cNvSpPr>
            <a:spLocks noGrp="1"/>
          </p:cNvSpPr>
          <p:nvPr>
            <p:ph idx="1"/>
          </p:nvPr>
        </p:nvSpPr>
        <p:spPr/>
        <p:txBody>
          <a:bodyPr/>
          <a:lstStyle/>
          <a:p>
            <a:r>
              <a:rPr lang="en-US" sz="1800" b="1" i="1" dirty="0" smtClean="0">
                <a:solidFill>
                  <a:schemeClr val="accent2">
                    <a:lumMod val="60000"/>
                    <a:lumOff val="40000"/>
                  </a:schemeClr>
                </a:solidFill>
              </a:rPr>
              <a:t>In a January 2013 </a:t>
            </a:r>
            <a:r>
              <a:rPr lang="en-US" sz="1800" dirty="0" smtClean="0"/>
              <a:t>report, NTIA </a:t>
            </a:r>
            <a:r>
              <a:rPr lang="en-US" sz="1800" dirty="0"/>
              <a:t>updated its analyses based on the updated LTE technical parameters as well </a:t>
            </a:r>
            <a:r>
              <a:rPr lang="en-US" sz="1800" dirty="0" smtClean="0"/>
              <a:t>as input </a:t>
            </a:r>
            <a:r>
              <a:rPr lang="en-US" sz="1800" dirty="0"/>
              <a:t>from WG-1 on the propagation model and analysis approach, which resulted in </a:t>
            </a:r>
            <a:r>
              <a:rPr lang="en-US" sz="1800" dirty="0" smtClean="0"/>
              <a:t>a significant </a:t>
            </a:r>
            <a:r>
              <a:rPr lang="en-US" sz="1800" dirty="0"/>
              <a:t>reduction in the anticipated separation distance at which an LTE system </a:t>
            </a:r>
            <a:r>
              <a:rPr lang="en-US" sz="1800" dirty="0" smtClean="0"/>
              <a:t>would potentially </a:t>
            </a:r>
            <a:r>
              <a:rPr lang="en-US" sz="1800" dirty="0"/>
              <a:t>cause harmful interference to a Meteorological Satellite receiver as </a:t>
            </a:r>
            <a:r>
              <a:rPr lang="en-US" sz="1800" dirty="0" smtClean="0"/>
              <a:t>compared to </a:t>
            </a:r>
            <a:r>
              <a:rPr lang="en-US" sz="1800" dirty="0"/>
              <a:t>the exclusion zone separation distances presented in NTIA’s Fast Track report. </a:t>
            </a:r>
            <a:r>
              <a:rPr lang="en-US" sz="1800" dirty="0" smtClean="0"/>
              <a:t>The impact </a:t>
            </a:r>
            <a:r>
              <a:rPr lang="en-US" sz="1800" dirty="0"/>
              <a:t>on separation distances varies from site to site based on the assumptions </a:t>
            </a:r>
            <a:r>
              <a:rPr lang="en-US" sz="1800" dirty="0" smtClean="0"/>
              <a:t>and conditions </a:t>
            </a:r>
            <a:r>
              <a:rPr lang="en-US" sz="1800" dirty="0"/>
              <a:t>used in the analysis, and ranges from 21-89%. </a:t>
            </a:r>
            <a:endParaRPr lang="en-US" sz="1800" dirty="0" smtClean="0"/>
          </a:p>
          <a:p>
            <a:r>
              <a:rPr lang="en-US" sz="1800" dirty="0"/>
              <a:t>Working Group </a:t>
            </a:r>
            <a:r>
              <a:rPr lang="en-US" sz="1800" dirty="0" smtClean="0"/>
              <a:t>developed </a:t>
            </a:r>
            <a:r>
              <a:rPr lang="en-US" sz="1800" dirty="0"/>
              <a:t>a framework for </a:t>
            </a:r>
            <a:r>
              <a:rPr lang="en-US" sz="1800" dirty="0" smtClean="0"/>
              <a:t>sharing the </a:t>
            </a:r>
            <a:r>
              <a:rPr lang="en-US" sz="1800" dirty="0"/>
              <a:t>band that protects incumbent federal operations while maximizing the opportunity </a:t>
            </a:r>
            <a:r>
              <a:rPr lang="en-US" sz="1800" dirty="0" smtClean="0"/>
              <a:t>for commercial </a:t>
            </a:r>
            <a:r>
              <a:rPr lang="en-US" sz="1800" dirty="0"/>
              <a:t>use. The framework recognizes the need to protect the operations of both </a:t>
            </a:r>
            <a:r>
              <a:rPr lang="en-US" sz="1800" dirty="0" smtClean="0"/>
              <a:t>the co-channel </a:t>
            </a:r>
            <a:r>
              <a:rPr lang="en-US" sz="1800" dirty="0"/>
              <a:t>polar orbiting satellites as well as geostationary operations in the </a:t>
            </a:r>
            <a:r>
              <a:rPr lang="en-US" sz="1800" dirty="0" smtClean="0"/>
              <a:t>adjacent </a:t>
            </a:r>
            <a:r>
              <a:rPr lang="en-US" sz="1800" dirty="0" smtClean="0">
                <a:solidFill>
                  <a:srgbClr val="FF0000"/>
                </a:solidFill>
              </a:rPr>
              <a:t>1675-1695 </a:t>
            </a:r>
            <a:r>
              <a:rPr lang="en-US" sz="1800" dirty="0">
                <a:solidFill>
                  <a:srgbClr val="FF0000"/>
                </a:solidFill>
              </a:rPr>
              <a:t>MHz </a:t>
            </a:r>
            <a:r>
              <a:rPr lang="en-US" sz="1800" dirty="0"/>
              <a:t>band. </a:t>
            </a:r>
            <a:endParaRPr lang="en-US" sz="1800" dirty="0"/>
          </a:p>
        </p:txBody>
      </p:sp>
    </p:spTree>
    <p:extLst>
      <p:ext uri="{BB962C8B-B14F-4D97-AF65-F5344CB8AC3E}">
        <p14:creationId xmlns:p14="http://schemas.microsoft.com/office/powerpoint/2010/main" val="344764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009900"/>
                </a:solidFill>
              </a:rPr>
              <a:t>Protection Zones</a:t>
            </a:r>
            <a:endParaRPr lang="en-US" sz="4000" dirty="0">
              <a:solidFill>
                <a:srgbClr val="009900"/>
              </a:solidFill>
            </a:endParaRPr>
          </a:p>
        </p:txBody>
      </p:sp>
      <p:sp>
        <p:nvSpPr>
          <p:cNvPr id="3" name="Content Placeholder 2"/>
          <p:cNvSpPr>
            <a:spLocks noGrp="1"/>
          </p:cNvSpPr>
          <p:nvPr>
            <p:ph idx="1"/>
          </p:nvPr>
        </p:nvSpPr>
        <p:spPr/>
        <p:txBody>
          <a:bodyPr/>
          <a:lstStyle/>
          <a:p>
            <a:r>
              <a:rPr lang="en-US" sz="1800" dirty="0"/>
              <a:t>The framework is conditioned on </a:t>
            </a:r>
            <a:r>
              <a:rPr lang="en-US" sz="1800" b="1" i="1" dirty="0"/>
              <a:t>Protection Zones </a:t>
            </a:r>
            <a:r>
              <a:rPr lang="en-US" sz="1800" dirty="0"/>
              <a:t>that will be based on the NTIA interference analysis and protection criteria, including </a:t>
            </a:r>
            <a:r>
              <a:rPr lang="en-US" sz="1800" dirty="0" smtClean="0"/>
              <a:t>aggregate Interference </a:t>
            </a:r>
            <a:r>
              <a:rPr lang="en-US" sz="1800" dirty="0"/>
              <a:t>Power Spectral Density (IPSD) limits, to be determined for each receiver location</a:t>
            </a:r>
            <a:r>
              <a:rPr lang="en-US" sz="1800" dirty="0" smtClean="0"/>
              <a:t>. </a:t>
            </a:r>
            <a:r>
              <a:rPr lang="en-US" sz="1800" dirty="0"/>
              <a:t>The framework provides for deployment of commercial operations outside of the Protection Zones without any coordination. It also permits commercial operations within the Protection zone following a successful coordination process concluding that such commercial operations can meet specified conditions and will not cause harmful interference to ensure no loss of federal capability within the protection zones. If coordination is unsuccessful, commercial operations will not be permitted within the Protection Zone.</a:t>
            </a:r>
          </a:p>
        </p:txBody>
      </p:sp>
    </p:spTree>
    <p:extLst>
      <p:ext uri="{BB962C8B-B14F-4D97-AF65-F5344CB8AC3E}">
        <p14:creationId xmlns:p14="http://schemas.microsoft.com/office/powerpoint/2010/main" val="25737763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357" y="210054"/>
            <a:ext cx="8229600" cy="893762"/>
          </a:xfrm>
        </p:spPr>
        <p:txBody>
          <a:bodyPr/>
          <a:lstStyle/>
          <a:p>
            <a:r>
              <a:rPr lang="en-US" dirty="0" smtClean="0"/>
              <a:t>DCPR Changes for GOES-R</a:t>
            </a:r>
            <a:endParaRPr lang="en-US" dirty="0"/>
          </a:p>
        </p:txBody>
      </p:sp>
      <p:sp>
        <p:nvSpPr>
          <p:cNvPr id="3" name="Content Placeholder 2"/>
          <p:cNvSpPr>
            <a:spLocks noGrp="1"/>
          </p:cNvSpPr>
          <p:nvPr>
            <p:ph idx="1"/>
          </p:nvPr>
        </p:nvSpPr>
        <p:spPr>
          <a:xfrm>
            <a:off x="457200" y="1447800"/>
            <a:ext cx="8229600" cy="4851400"/>
          </a:xfrm>
        </p:spPr>
        <p:txBody>
          <a:bodyPr/>
          <a:lstStyle/>
          <a:p>
            <a:r>
              <a:rPr lang="en-US" sz="2800" dirty="0" smtClean="0"/>
              <a:t>On the GOES-N/O/P satellites the DCPR downlink band is 1694.3 – 1694.7 MHz</a:t>
            </a:r>
          </a:p>
          <a:p>
            <a:pPr lvl="1"/>
            <a:r>
              <a:rPr lang="en-US" sz="2400" dirty="0" smtClean="0"/>
              <a:t>The uplink Pilot at 407.85 MHz is translated to 1694.45 MHz in the existing downlink</a:t>
            </a:r>
          </a:p>
          <a:p>
            <a:r>
              <a:rPr lang="en-US" sz="2800" dirty="0" smtClean="0"/>
              <a:t>For the GOES-R series satellites the DCPR downlink band will be 1679.7 – 1680.1 MHz</a:t>
            </a:r>
          </a:p>
          <a:p>
            <a:pPr lvl="1"/>
            <a:r>
              <a:rPr lang="en-US" sz="2400" dirty="0" smtClean="0"/>
              <a:t>The uplink Pilot at 407.85 MHz will be translated to  1679.85 MHz in the new downlink</a:t>
            </a:r>
          </a:p>
          <a:p>
            <a:r>
              <a:rPr lang="en-US" sz="2800" dirty="0" smtClean="0"/>
              <a:t>No uplink frequencies will change from the GOES-N to GOES-R satellites – only the downlinks</a:t>
            </a:r>
          </a:p>
          <a:p>
            <a:pPr lvl="1"/>
            <a:endParaRPr lang="en-US" dirty="0"/>
          </a:p>
        </p:txBody>
      </p:sp>
      <p:sp>
        <p:nvSpPr>
          <p:cNvPr id="4" name="Line 29"/>
          <p:cNvSpPr>
            <a:spLocks noChangeShapeType="1"/>
          </p:cNvSpPr>
          <p:nvPr/>
        </p:nvSpPr>
        <p:spPr bwMode="auto">
          <a:xfrm>
            <a:off x="2157" y="1027616"/>
            <a:ext cx="9144000" cy="0"/>
          </a:xfrm>
          <a:prstGeom prst="line">
            <a:avLst/>
          </a:prstGeom>
          <a:noFill/>
          <a:ln w="57150">
            <a:solidFill>
              <a:srgbClr val="FF6600"/>
            </a:solidFill>
            <a:round/>
            <a:headEnd/>
            <a:tailEnd/>
          </a:ln>
          <a:effectLst/>
        </p:spPr>
        <p:txBody>
          <a:bodyPr/>
          <a:lstStyle/>
          <a:p>
            <a:endParaRPr lang="en-US" dirty="0"/>
          </a:p>
        </p:txBody>
      </p:sp>
    </p:spTree>
    <p:extLst>
      <p:ext uri="{BB962C8B-B14F-4D97-AF65-F5344CB8AC3E}">
        <p14:creationId xmlns:p14="http://schemas.microsoft.com/office/powerpoint/2010/main" val="5391987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Rectangle 12"/>
          <p:cNvSpPr>
            <a:spLocks noGrp="1" noChangeArrowheads="1"/>
          </p:cNvSpPr>
          <p:nvPr>
            <p:ph type="title"/>
          </p:nvPr>
        </p:nvSpPr>
        <p:spPr>
          <a:xfrm>
            <a:off x="382325" y="278517"/>
            <a:ext cx="8229600" cy="779228"/>
          </a:xfrm>
        </p:spPr>
        <p:txBody>
          <a:bodyPr tIns="0" bIns="0"/>
          <a:lstStyle/>
          <a:p>
            <a:pPr>
              <a:lnSpc>
                <a:spcPts val="3500"/>
              </a:lnSpc>
            </a:pPr>
            <a:r>
              <a:rPr lang="en-US" sz="3600" dirty="0" smtClean="0"/>
              <a:t>GOES </a:t>
            </a:r>
            <a:r>
              <a:rPr lang="en-US" sz="3600" dirty="0"/>
              <a:t>R Frequency </a:t>
            </a:r>
            <a:r>
              <a:rPr lang="en-US" sz="3600" dirty="0" smtClean="0"/>
              <a:t>Plan</a:t>
            </a:r>
            <a:endParaRPr lang="en-US" sz="1400" dirty="0"/>
          </a:p>
        </p:txBody>
      </p:sp>
      <p:sp>
        <p:nvSpPr>
          <p:cNvPr id="2077" name="Line 29"/>
          <p:cNvSpPr>
            <a:spLocks noChangeShapeType="1"/>
          </p:cNvSpPr>
          <p:nvPr/>
        </p:nvSpPr>
        <p:spPr bwMode="auto">
          <a:xfrm>
            <a:off x="2157" y="1027616"/>
            <a:ext cx="9144000" cy="0"/>
          </a:xfrm>
          <a:prstGeom prst="line">
            <a:avLst/>
          </a:prstGeom>
          <a:noFill/>
          <a:ln w="57150">
            <a:solidFill>
              <a:srgbClr val="FF6600"/>
            </a:solidFill>
            <a:round/>
            <a:headEnd/>
            <a:tailEnd/>
          </a:ln>
          <a:effectLst/>
        </p:spPr>
        <p:txBody>
          <a:bodyPr/>
          <a:lstStyle/>
          <a:p>
            <a:endParaRPr lang="en-US" dirty="0"/>
          </a:p>
        </p:txBody>
      </p:sp>
      <p:sp>
        <p:nvSpPr>
          <p:cNvPr id="2083" name="Line 35"/>
          <p:cNvSpPr>
            <a:spLocks noChangeShapeType="1"/>
          </p:cNvSpPr>
          <p:nvPr/>
        </p:nvSpPr>
        <p:spPr bwMode="auto">
          <a:xfrm flipV="1">
            <a:off x="7120028" y="3224355"/>
            <a:ext cx="1587" cy="182563"/>
          </a:xfrm>
          <a:prstGeom prst="line">
            <a:avLst/>
          </a:prstGeom>
          <a:noFill/>
          <a:ln w="0">
            <a:solidFill>
              <a:srgbClr val="000000"/>
            </a:solidFill>
            <a:round/>
            <a:headEnd/>
            <a:tailEnd/>
          </a:ln>
        </p:spPr>
        <p:txBody>
          <a:bodyPr/>
          <a:lstStyle/>
          <a:p>
            <a:endParaRPr lang="en-US" dirty="0"/>
          </a:p>
        </p:txBody>
      </p:sp>
      <p:sp>
        <p:nvSpPr>
          <p:cNvPr id="2085" name="Line 37"/>
          <p:cNvSpPr>
            <a:spLocks noChangeShapeType="1"/>
          </p:cNvSpPr>
          <p:nvPr/>
        </p:nvSpPr>
        <p:spPr bwMode="auto">
          <a:xfrm flipV="1">
            <a:off x="3425915" y="3224355"/>
            <a:ext cx="1588" cy="182563"/>
          </a:xfrm>
          <a:prstGeom prst="line">
            <a:avLst/>
          </a:prstGeom>
          <a:noFill/>
          <a:ln w="0">
            <a:solidFill>
              <a:srgbClr val="000000"/>
            </a:solidFill>
            <a:round/>
            <a:headEnd/>
            <a:tailEnd/>
          </a:ln>
        </p:spPr>
        <p:txBody>
          <a:bodyPr/>
          <a:lstStyle/>
          <a:p>
            <a:endParaRPr lang="en-US" dirty="0"/>
          </a:p>
        </p:txBody>
      </p:sp>
      <p:sp>
        <p:nvSpPr>
          <p:cNvPr id="2086" name="Line 38"/>
          <p:cNvSpPr>
            <a:spLocks noChangeShapeType="1"/>
          </p:cNvSpPr>
          <p:nvPr/>
        </p:nvSpPr>
        <p:spPr bwMode="auto">
          <a:xfrm flipV="1">
            <a:off x="3792628" y="3187843"/>
            <a:ext cx="1587" cy="236537"/>
          </a:xfrm>
          <a:prstGeom prst="line">
            <a:avLst/>
          </a:prstGeom>
          <a:noFill/>
          <a:ln w="0">
            <a:solidFill>
              <a:srgbClr val="000000"/>
            </a:solidFill>
            <a:round/>
            <a:headEnd/>
            <a:tailEnd/>
          </a:ln>
        </p:spPr>
        <p:txBody>
          <a:bodyPr/>
          <a:lstStyle/>
          <a:p>
            <a:endParaRPr lang="en-US" dirty="0"/>
          </a:p>
        </p:txBody>
      </p:sp>
      <p:sp>
        <p:nvSpPr>
          <p:cNvPr id="2087" name="Line 39"/>
          <p:cNvSpPr>
            <a:spLocks noChangeShapeType="1"/>
          </p:cNvSpPr>
          <p:nvPr/>
        </p:nvSpPr>
        <p:spPr bwMode="auto">
          <a:xfrm flipV="1">
            <a:off x="4167278" y="3214830"/>
            <a:ext cx="1587" cy="182563"/>
          </a:xfrm>
          <a:prstGeom prst="line">
            <a:avLst/>
          </a:prstGeom>
          <a:noFill/>
          <a:ln w="0">
            <a:solidFill>
              <a:srgbClr val="000000"/>
            </a:solidFill>
            <a:round/>
            <a:headEnd/>
            <a:tailEnd/>
          </a:ln>
        </p:spPr>
        <p:txBody>
          <a:bodyPr/>
          <a:lstStyle/>
          <a:p>
            <a:endParaRPr lang="en-US" dirty="0"/>
          </a:p>
        </p:txBody>
      </p:sp>
      <p:sp>
        <p:nvSpPr>
          <p:cNvPr id="2088" name="Line 40"/>
          <p:cNvSpPr>
            <a:spLocks noChangeShapeType="1"/>
          </p:cNvSpPr>
          <p:nvPr/>
        </p:nvSpPr>
        <p:spPr bwMode="auto">
          <a:xfrm flipV="1">
            <a:off x="4532403" y="3214830"/>
            <a:ext cx="1587" cy="182563"/>
          </a:xfrm>
          <a:prstGeom prst="line">
            <a:avLst/>
          </a:prstGeom>
          <a:noFill/>
          <a:ln w="0">
            <a:solidFill>
              <a:srgbClr val="000000"/>
            </a:solidFill>
            <a:round/>
            <a:headEnd/>
            <a:tailEnd/>
          </a:ln>
        </p:spPr>
        <p:txBody>
          <a:bodyPr/>
          <a:lstStyle/>
          <a:p>
            <a:endParaRPr lang="en-US" dirty="0"/>
          </a:p>
        </p:txBody>
      </p:sp>
      <p:sp>
        <p:nvSpPr>
          <p:cNvPr id="2089" name="Line 41"/>
          <p:cNvSpPr>
            <a:spLocks noChangeShapeType="1"/>
          </p:cNvSpPr>
          <p:nvPr/>
        </p:nvSpPr>
        <p:spPr bwMode="auto">
          <a:xfrm flipV="1">
            <a:off x="4897528" y="3214830"/>
            <a:ext cx="1587" cy="182563"/>
          </a:xfrm>
          <a:prstGeom prst="line">
            <a:avLst/>
          </a:prstGeom>
          <a:noFill/>
          <a:ln w="0">
            <a:solidFill>
              <a:srgbClr val="000000"/>
            </a:solidFill>
            <a:round/>
            <a:headEnd/>
            <a:tailEnd/>
          </a:ln>
        </p:spPr>
        <p:txBody>
          <a:bodyPr/>
          <a:lstStyle/>
          <a:p>
            <a:endParaRPr lang="en-US" dirty="0"/>
          </a:p>
        </p:txBody>
      </p:sp>
      <p:sp>
        <p:nvSpPr>
          <p:cNvPr id="2090" name="Line 42"/>
          <p:cNvSpPr>
            <a:spLocks noChangeShapeType="1"/>
          </p:cNvSpPr>
          <p:nvPr/>
        </p:nvSpPr>
        <p:spPr bwMode="auto">
          <a:xfrm flipV="1">
            <a:off x="5273765" y="3224355"/>
            <a:ext cx="1588" cy="182563"/>
          </a:xfrm>
          <a:prstGeom prst="line">
            <a:avLst/>
          </a:prstGeom>
          <a:noFill/>
          <a:ln w="0">
            <a:solidFill>
              <a:srgbClr val="000000"/>
            </a:solidFill>
            <a:round/>
            <a:headEnd/>
            <a:tailEnd/>
          </a:ln>
        </p:spPr>
        <p:txBody>
          <a:bodyPr/>
          <a:lstStyle/>
          <a:p>
            <a:endParaRPr lang="en-US" dirty="0"/>
          </a:p>
        </p:txBody>
      </p:sp>
      <p:sp>
        <p:nvSpPr>
          <p:cNvPr id="2091" name="Line 43"/>
          <p:cNvSpPr>
            <a:spLocks noChangeShapeType="1"/>
          </p:cNvSpPr>
          <p:nvPr/>
        </p:nvSpPr>
        <p:spPr bwMode="auto">
          <a:xfrm flipV="1">
            <a:off x="5638890" y="3187843"/>
            <a:ext cx="1588" cy="227012"/>
          </a:xfrm>
          <a:prstGeom prst="line">
            <a:avLst/>
          </a:prstGeom>
          <a:noFill/>
          <a:ln w="0">
            <a:solidFill>
              <a:srgbClr val="000000"/>
            </a:solidFill>
            <a:round/>
            <a:headEnd/>
            <a:tailEnd/>
          </a:ln>
        </p:spPr>
        <p:txBody>
          <a:bodyPr/>
          <a:lstStyle/>
          <a:p>
            <a:endParaRPr lang="en-US" dirty="0"/>
          </a:p>
        </p:txBody>
      </p:sp>
      <p:sp>
        <p:nvSpPr>
          <p:cNvPr id="2092" name="Line 44"/>
          <p:cNvSpPr>
            <a:spLocks noChangeShapeType="1"/>
          </p:cNvSpPr>
          <p:nvPr/>
        </p:nvSpPr>
        <p:spPr bwMode="auto">
          <a:xfrm flipV="1">
            <a:off x="6013540" y="3224355"/>
            <a:ext cx="1588" cy="173038"/>
          </a:xfrm>
          <a:prstGeom prst="line">
            <a:avLst/>
          </a:prstGeom>
          <a:noFill/>
          <a:ln w="0">
            <a:solidFill>
              <a:srgbClr val="000000"/>
            </a:solidFill>
            <a:round/>
            <a:headEnd/>
            <a:tailEnd/>
          </a:ln>
        </p:spPr>
        <p:txBody>
          <a:bodyPr/>
          <a:lstStyle/>
          <a:p>
            <a:endParaRPr lang="en-US" dirty="0"/>
          </a:p>
        </p:txBody>
      </p:sp>
      <p:sp>
        <p:nvSpPr>
          <p:cNvPr id="2093" name="Line 45"/>
          <p:cNvSpPr>
            <a:spLocks noChangeShapeType="1"/>
          </p:cNvSpPr>
          <p:nvPr/>
        </p:nvSpPr>
        <p:spPr bwMode="auto">
          <a:xfrm flipV="1">
            <a:off x="6380253" y="3214830"/>
            <a:ext cx="1587" cy="182563"/>
          </a:xfrm>
          <a:prstGeom prst="line">
            <a:avLst/>
          </a:prstGeom>
          <a:noFill/>
          <a:ln w="0">
            <a:solidFill>
              <a:srgbClr val="000000"/>
            </a:solidFill>
            <a:round/>
            <a:headEnd/>
            <a:tailEnd/>
          </a:ln>
        </p:spPr>
        <p:txBody>
          <a:bodyPr/>
          <a:lstStyle/>
          <a:p>
            <a:endParaRPr lang="en-US" dirty="0"/>
          </a:p>
        </p:txBody>
      </p:sp>
      <p:sp>
        <p:nvSpPr>
          <p:cNvPr id="2094" name="Line 46"/>
          <p:cNvSpPr>
            <a:spLocks noChangeShapeType="1"/>
          </p:cNvSpPr>
          <p:nvPr/>
        </p:nvSpPr>
        <p:spPr bwMode="auto">
          <a:xfrm flipV="1">
            <a:off x="6745378" y="3214830"/>
            <a:ext cx="1587" cy="182563"/>
          </a:xfrm>
          <a:prstGeom prst="line">
            <a:avLst/>
          </a:prstGeom>
          <a:noFill/>
          <a:ln w="0">
            <a:solidFill>
              <a:srgbClr val="000000"/>
            </a:solidFill>
            <a:round/>
            <a:headEnd/>
            <a:tailEnd/>
          </a:ln>
        </p:spPr>
        <p:txBody>
          <a:bodyPr/>
          <a:lstStyle/>
          <a:p>
            <a:endParaRPr lang="en-US" dirty="0"/>
          </a:p>
        </p:txBody>
      </p:sp>
      <p:sp>
        <p:nvSpPr>
          <p:cNvPr id="2095" name="Line 47"/>
          <p:cNvSpPr>
            <a:spLocks noChangeShapeType="1"/>
          </p:cNvSpPr>
          <p:nvPr/>
        </p:nvSpPr>
        <p:spPr bwMode="auto">
          <a:xfrm flipV="1">
            <a:off x="7910603" y="3200543"/>
            <a:ext cx="1587" cy="182562"/>
          </a:xfrm>
          <a:prstGeom prst="line">
            <a:avLst/>
          </a:prstGeom>
          <a:noFill/>
          <a:ln w="0">
            <a:solidFill>
              <a:srgbClr val="000000"/>
            </a:solidFill>
            <a:round/>
            <a:headEnd/>
            <a:tailEnd/>
          </a:ln>
        </p:spPr>
        <p:txBody>
          <a:bodyPr/>
          <a:lstStyle/>
          <a:p>
            <a:endParaRPr lang="en-US" dirty="0"/>
          </a:p>
        </p:txBody>
      </p:sp>
      <p:sp>
        <p:nvSpPr>
          <p:cNvPr id="2096" name="Line 48"/>
          <p:cNvSpPr>
            <a:spLocks noChangeShapeType="1"/>
          </p:cNvSpPr>
          <p:nvPr/>
        </p:nvSpPr>
        <p:spPr bwMode="auto">
          <a:xfrm flipV="1">
            <a:off x="7486740" y="3195780"/>
            <a:ext cx="1588" cy="219075"/>
          </a:xfrm>
          <a:prstGeom prst="line">
            <a:avLst/>
          </a:prstGeom>
          <a:noFill/>
          <a:ln w="0">
            <a:solidFill>
              <a:srgbClr val="000000"/>
            </a:solidFill>
            <a:round/>
            <a:headEnd/>
            <a:tailEnd/>
          </a:ln>
        </p:spPr>
        <p:txBody>
          <a:bodyPr/>
          <a:lstStyle/>
          <a:p>
            <a:endParaRPr lang="en-US" dirty="0"/>
          </a:p>
        </p:txBody>
      </p:sp>
      <p:sp>
        <p:nvSpPr>
          <p:cNvPr id="2097" name="Line 49"/>
          <p:cNvSpPr>
            <a:spLocks noChangeShapeType="1"/>
          </p:cNvSpPr>
          <p:nvPr/>
        </p:nvSpPr>
        <p:spPr bwMode="auto">
          <a:xfrm flipV="1">
            <a:off x="8282078" y="3200543"/>
            <a:ext cx="1587" cy="182562"/>
          </a:xfrm>
          <a:prstGeom prst="line">
            <a:avLst/>
          </a:prstGeom>
          <a:noFill/>
          <a:ln w="0">
            <a:solidFill>
              <a:srgbClr val="000000"/>
            </a:solidFill>
            <a:round/>
            <a:headEnd/>
            <a:tailEnd/>
          </a:ln>
        </p:spPr>
        <p:txBody>
          <a:bodyPr/>
          <a:lstStyle/>
          <a:p>
            <a:endParaRPr lang="en-US" dirty="0"/>
          </a:p>
        </p:txBody>
      </p:sp>
      <p:sp>
        <p:nvSpPr>
          <p:cNvPr id="2098" name="Line 50"/>
          <p:cNvSpPr>
            <a:spLocks noChangeShapeType="1"/>
          </p:cNvSpPr>
          <p:nvPr/>
        </p:nvSpPr>
        <p:spPr bwMode="auto">
          <a:xfrm flipV="1">
            <a:off x="6927940" y="3224355"/>
            <a:ext cx="1588" cy="182563"/>
          </a:xfrm>
          <a:prstGeom prst="line">
            <a:avLst/>
          </a:prstGeom>
          <a:noFill/>
          <a:ln w="0">
            <a:solidFill>
              <a:srgbClr val="000000"/>
            </a:solidFill>
            <a:round/>
            <a:headEnd/>
            <a:tailEnd/>
          </a:ln>
        </p:spPr>
        <p:txBody>
          <a:bodyPr/>
          <a:lstStyle/>
          <a:p>
            <a:endParaRPr lang="en-US" dirty="0"/>
          </a:p>
        </p:txBody>
      </p:sp>
      <p:sp>
        <p:nvSpPr>
          <p:cNvPr id="2099" name="Line 51"/>
          <p:cNvSpPr>
            <a:spLocks noChangeShapeType="1"/>
          </p:cNvSpPr>
          <p:nvPr/>
        </p:nvSpPr>
        <p:spPr bwMode="auto">
          <a:xfrm flipV="1">
            <a:off x="2868703" y="3195780"/>
            <a:ext cx="1587" cy="219075"/>
          </a:xfrm>
          <a:prstGeom prst="line">
            <a:avLst/>
          </a:prstGeom>
          <a:noFill/>
          <a:ln w="0">
            <a:solidFill>
              <a:srgbClr val="000000"/>
            </a:solidFill>
            <a:round/>
            <a:headEnd/>
            <a:tailEnd/>
          </a:ln>
        </p:spPr>
        <p:txBody>
          <a:bodyPr/>
          <a:lstStyle/>
          <a:p>
            <a:endParaRPr lang="en-US" dirty="0"/>
          </a:p>
        </p:txBody>
      </p:sp>
      <p:sp>
        <p:nvSpPr>
          <p:cNvPr id="2100" name="Line 52"/>
          <p:cNvSpPr>
            <a:spLocks noChangeShapeType="1"/>
          </p:cNvSpPr>
          <p:nvPr/>
        </p:nvSpPr>
        <p:spPr bwMode="auto">
          <a:xfrm flipV="1">
            <a:off x="3243353" y="3224355"/>
            <a:ext cx="1587" cy="182563"/>
          </a:xfrm>
          <a:prstGeom prst="line">
            <a:avLst/>
          </a:prstGeom>
          <a:noFill/>
          <a:ln w="0">
            <a:solidFill>
              <a:srgbClr val="000000"/>
            </a:solidFill>
            <a:round/>
            <a:headEnd/>
            <a:tailEnd/>
          </a:ln>
        </p:spPr>
        <p:txBody>
          <a:bodyPr/>
          <a:lstStyle/>
          <a:p>
            <a:endParaRPr lang="en-US" dirty="0"/>
          </a:p>
        </p:txBody>
      </p:sp>
      <p:sp>
        <p:nvSpPr>
          <p:cNvPr id="2101" name="Line 53"/>
          <p:cNvSpPr>
            <a:spLocks noChangeShapeType="1"/>
          </p:cNvSpPr>
          <p:nvPr/>
        </p:nvSpPr>
        <p:spPr bwMode="auto">
          <a:xfrm flipV="1">
            <a:off x="3608478" y="3214830"/>
            <a:ext cx="1587" cy="182563"/>
          </a:xfrm>
          <a:prstGeom prst="line">
            <a:avLst/>
          </a:prstGeom>
          <a:noFill/>
          <a:ln w="0">
            <a:solidFill>
              <a:srgbClr val="000000"/>
            </a:solidFill>
            <a:round/>
            <a:headEnd/>
            <a:tailEnd/>
          </a:ln>
        </p:spPr>
        <p:txBody>
          <a:bodyPr/>
          <a:lstStyle/>
          <a:p>
            <a:endParaRPr lang="en-US" dirty="0"/>
          </a:p>
        </p:txBody>
      </p:sp>
      <p:sp>
        <p:nvSpPr>
          <p:cNvPr id="2102" name="Line 54"/>
          <p:cNvSpPr>
            <a:spLocks noChangeShapeType="1"/>
          </p:cNvSpPr>
          <p:nvPr/>
        </p:nvSpPr>
        <p:spPr bwMode="auto">
          <a:xfrm flipV="1">
            <a:off x="3975190" y="3214830"/>
            <a:ext cx="1588" cy="182563"/>
          </a:xfrm>
          <a:prstGeom prst="line">
            <a:avLst/>
          </a:prstGeom>
          <a:noFill/>
          <a:ln w="0">
            <a:solidFill>
              <a:srgbClr val="000000"/>
            </a:solidFill>
            <a:round/>
            <a:headEnd/>
            <a:tailEnd/>
          </a:ln>
        </p:spPr>
        <p:txBody>
          <a:bodyPr/>
          <a:lstStyle/>
          <a:p>
            <a:endParaRPr lang="en-US" dirty="0"/>
          </a:p>
        </p:txBody>
      </p:sp>
      <p:sp>
        <p:nvSpPr>
          <p:cNvPr id="2104" name="Line 56"/>
          <p:cNvSpPr>
            <a:spLocks noChangeShapeType="1"/>
          </p:cNvSpPr>
          <p:nvPr/>
        </p:nvSpPr>
        <p:spPr bwMode="auto">
          <a:xfrm flipV="1">
            <a:off x="4714965" y="3187843"/>
            <a:ext cx="1588" cy="227012"/>
          </a:xfrm>
          <a:prstGeom prst="line">
            <a:avLst/>
          </a:prstGeom>
          <a:noFill/>
          <a:ln w="0">
            <a:solidFill>
              <a:srgbClr val="000000"/>
            </a:solidFill>
            <a:round/>
            <a:headEnd/>
            <a:tailEnd/>
          </a:ln>
        </p:spPr>
        <p:txBody>
          <a:bodyPr/>
          <a:lstStyle/>
          <a:p>
            <a:endParaRPr lang="en-US" dirty="0"/>
          </a:p>
        </p:txBody>
      </p:sp>
      <p:sp>
        <p:nvSpPr>
          <p:cNvPr id="2105" name="Line 57"/>
          <p:cNvSpPr>
            <a:spLocks noChangeShapeType="1"/>
          </p:cNvSpPr>
          <p:nvPr/>
        </p:nvSpPr>
        <p:spPr bwMode="auto">
          <a:xfrm flipV="1">
            <a:off x="5089615" y="3224355"/>
            <a:ext cx="1588" cy="182563"/>
          </a:xfrm>
          <a:prstGeom prst="line">
            <a:avLst/>
          </a:prstGeom>
          <a:noFill/>
          <a:ln w="0">
            <a:solidFill>
              <a:srgbClr val="000000"/>
            </a:solidFill>
            <a:round/>
            <a:headEnd/>
            <a:tailEnd/>
          </a:ln>
        </p:spPr>
        <p:txBody>
          <a:bodyPr/>
          <a:lstStyle/>
          <a:p>
            <a:endParaRPr lang="en-US" dirty="0"/>
          </a:p>
        </p:txBody>
      </p:sp>
      <p:sp>
        <p:nvSpPr>
          <p:cNvPr id="2106" name="Line 58"/>
          <p:cNvSpPr>
            <a:spLocks noChangeShapeType="1"/>
          </p:cNvSpPr>
          <p:nvPr/>
        </p:nvSpPr>
        <p:spPr bwMode="auto">
          <a:xfrm flipV="1">
            <a:off x="5456328" y="3214830"/>
            <a:ext cx="1587" cy="182563"/>
          </a:xfrm>
          <a:prstGeom prst="line">
            <a:avLst/>
          </a:prstGeom>
          <a:noFill/>
          <a:ln w="0">
            <a:solidFill>
              <a:srgbClr val="000000"/>
            </a:solidFill>
            <a:round/>
            <a:headEnd/>
            <a:tailEnd/>
          </a:ln>
        </p:spPr>
        <p:txBody>
          <a:bodyPr/>
          <a:lstStyle/>
          <a:p>
            <a:endParaRPr lang="en-US" dirty="0"/>
          </a:p>
        </p:txBody>
      </p:sp>
      <p:sp>
        <p:nvSpPr>
          <p:cNvPr id="2107" name="Line 59"/>
          <p:cNvSpPr>
            <a:spLocks noChangeShapeType="1"/>
          </p:cNvSpPr>
          <p:nvPr/>
        </p:nvSpPr>
        <p:spPr bwMode="auto">
          <a:xfrm flipV="1">
            <a:off x="5821453" y="3224355"/>
            <a:ext cx="1587" cy="173038"/>
          </a:xfrm>
          <a:prstGeom prst="line">
            <a:avLst/>
          </a:prstGeom>
          <a:noFill/>
          <a:ln w="0">
            <a:solidFill>
              <a:srgbClr val="000000"/>
            </a:solidFill>
            <a:round/>
            <a:headEnd/>
            <a:tailEnd/>
          </a:ln>
        </p:spPr>
        <p:txBody>
          <a:bodyPr/>
          <a:lstStyle/>
          <a:p>
            <a:endParaRPr lang="en-US" dirty="0"/>
          </a:p>
        </p:txBody>
      </p:sp>
      <p:sp>
        <p:nvSpPr>
          <p:cNvPr id="2108" name="Line 60"/>
          <p:cNvSpPr>
            <a:spLocks noChangeShapeType="1"/>
          </p:cNvSpPr>
          <p:nvPr/>
        </p:nvSpPr>
        <p:spPr bwMode="auto">
          <a:xfrm flipV="1">
            <a:off x="6196103" y="3214830"/>
            <a:ext cx="1587" cy="182563"/>
          </a:xfrm>
          <a:prstGeom prst="line">
            <a:avLst/>
          </a:prstGeom>
          <a:noFill/>
          <a:ln w="0">
            <a:solidFill>
              <a:srgbClr val="000000"/>
            </a:solidFill>
            <a:round/>
            <a:headEnd/>
            <a:tailEnd/>
          </a:ln>
        </p:spPr>
        <p:txBody>
          <a:bodyPr/>
          <a:lstStyle/>
          <a:p>
            <a:endParaRPr lang="en-US" dirty="0"/>
          </a:p>
        </p:txBody>
      </p:sp>
      <p:sp>
        <p:nvSpPr>
          <p:cNvPr id="2109" name="Line 61"/>
          <p:cNvSpPr>
            <a:spLocks noChangeShapeType="1"/>
          </p:cNvSpPr>
          <p:nvPr/>
        </p:nvSpPr>
        <p:spPr bwMode="auto">
          <a:xfrm flipV="1">
            <a:off x="6562815" y="3187843"/>
            <a:ext cx="1588" cy="236537"/>
          </a:xfrm>
          <a:prstGeom prst="line">
            <a:avLst/>
          </a:prstGeom>
          <a:noFill/>
          <a:ln w="0">
            <a:solidFill>
              <a:srgbClr val="000000"/>
            </a:solidFill>
            <a:round/>
            <a:headEnd/>
            <a:tailEnd/>
          </a:ln>
        </p:spPr>
        <p:txBody>
          <a:bodyPr/>
          <a:lstStyle/>
          <a:p>
            <a:endParaRPr lang="en-US" dirty="0"/>
          </a:p>
        </p:txBody>
      </p:sp>
      <p:sp>
        <p:nvSpPr>
          <p:cNvPr id="2111" name="Line 63"/>
          <p:cNvSpPr>
            <a:spLocks noChangeShapeType="1"/>
          </p:cNvSpPr>
          <p:nvPr/>
        </p:nvSpPr>
        <p:spPr bwMode="auto">
          <a:xfrm flipV="1">
            <a:off x="7302590" y="3224355"/>
            <a:ext cx="1588" cy="182563"/>
          </a:xfrm>
          <a:prstGeom prst="line">
            <a:avLst/>
          </a:prstGeom>
          <a:noFill/>
          <a:ln w="0">
            <a:solidFill>
              <a:srgbClr val="000000"/>
            </a:solidFill>
            <a:round/>
            <a:headEnd/>
            <a:tailEnd/>
          </a:ln>
        </p:spPr>
        <p:txBody>
          <a:bodyPr/>
          <a:lstStyle/>
          <a:p>
            <a:endParaRPr lang="en-US" dirty="0"/>
          </a:p>
        </p:txBody>
      </p:sp>
      <p:sp>
        <p:nvSpPr>
          <p:cNvPr id="2113" name="Line 65"/>
          <p:cNvSpPr>
            <a:spLocks noChangeShapeType="1"/>
          </p:cNvSpPr>
          <p:nvPr/>
        </p:nvSpPr>
        <p:spPr bwMode="auto">
          <a:xfrm flipV="1">
            <a:off x="1327240" y="3208480"/>
            <a:ext cx="1588" cy="182563"/>
          </a:xfrm>
          <a:prstGeom prst="line">
            <a:avLst/>
          </a:prstGeom>
          <a:noFill/>
          <a:ln w="0">
            <a:solidFill>
              <a:srgbClr val="000000"/>
            </a:solidFill>
            <a:round/>
            <a:headEnd/>
            <a:tailEnd/>
          </a:ln>
        </p:spPr>
        <p:txBody>
          <a:bodyPr/>
          <a:lstStyle/>
          <a:p>
            <a:endParaRPr lang="en-US" dirty="0"/>
          </a:p>
        </p:txBody>
      </p:sp>
      <p:sp>
        <p:nvSpPr>
          <p:cNvPr id="2114" name="Line 66"/>
          <p:cNvSpPr>
            <a:spLocks noChangeShapeType="1"/>
          </p:cNvSpPr>
          <p:nvPr/>
        </p:nvSpPr>
        <p:spPr bwMode="auto">
          <a:xfrm flipV="1">
            <a:off x="8093165" y="3156093"/>
            <a:ext cx="1588" cy="249237"/>
          </a:xfrm>
          <a:prstGeom prst="line">
            <a:avLst/>
          </a:prstGeom>
          <a:noFill/>
          <a:ln w="0">
            <a:solidFill>
              <a:srgbClr val="000000"/>
            </a:solidFill>
            <a:round/>
            <a:headEnd/>
            <a:tailEnd/>
          </a:ln>
        </p:spPr>
        <p:txBody>
          <a:bodyPr/>
          <a:lstStyle/>
          <a:p>
            <a:endParaRPr lang="en-US" dirty="0"/>
          </a:p>
        </p:txBody>
      </p:sp>
      <p:sp>
        <p:nvSpPr>
          <p:cNvPr id="2115" name="Line 67"/>
          <p:cNvSpPr>
            <a:spLocks noChangeShapeType="1"/>
          </p:cNvSpPr>
          <p:nvPr/>
        </p:nvSpPr>
        <p:spPr bwMode="auto">
          <a:xfrm flipV="1">
            <a:off x="1135153" y="3208480"/>
            <a:ext cx="1587" cy="182563"/>
          </a:xfrm>
          <a:prstGeom prst="line">
            <a:avLst/>
          </a:prstGeom>
          <a:noFill/>
          <a:ln w="0">
            <a:solidFill>
              <a:srgbClr val="000000"/>
            </a:solidFill>
            <a:round/>
            <a:headEnd/>
            <a:tailEnd/>
          </a:ln>
        </p:spPr>
        <p:txBody>
          <a:bodyPr/>
          <a:lstStyle/>
          <a:p>
            <a:endParaRPr lang="en-US" dirty="0"/>
          </a:p>
        </p:txBody>
      </p:sp>
      <p:sp>
        <p:nvSpPr>
          <p:cNvPr id="2117" name="Line 69"/>
          <p:cNvSpPr>
            <a:spLocks noChangeShapeType="1"/>
          </p:cNvSpPr>
          <p:nvPr/>
        </p:nvSpPr>
        <p:spPr bwMode="auto">
          <a:xfrm flipV="1">
            <a:off x="1676490" y="3202130"/>
            <a:ext cx="1588" cy="182563"/>
          </a:xfrm>
          <a:prstGeom prst="line">
            <a:avLst/>
          </a:prstGeom>
          <a:noFill/>
          <a:ln w="0">
            <a:solidFill>
              <a:srgbClr val="000000"/>
            </a:solidFill>
            <a:round/>
            <a:headEnd/>
            <a:tailEnd/>
          </a:ln>
        </p:spPr>
        <p:txBody>
          <a:bodyPr/>
          <a:lstStyle/>
          <a:p>
            <a:endParaRPr lang="en-US" dirty="0"/>
          </a:p>
        </p:txBody>
      </p:sp>
      <p:sp>
        <p:nvSpPr>
          <p:cNvPr id="2118" name="Line 70"/>
          <p:cNvSpPr>
            <a:spLocks noChangeShapeType="1"/>
          </p:cNvSpPr>
          <p:nvPr/>
        </p:nvSpPr>
        <p:spPr bwMode="auto">
          <a:xfrm flipV="1">
            <a:off x="1509803" y="3159268"/>
            <a:ext cx="1587" cy="239712"/>
          </a:xfrm>
          <a:prstGeom prst="line">
            <a:avLst/>
          </a:prstGeom>
          <a:noFill/>
          <a:ln w="0">
            <a:solidFill>
              <a:srgbClr val="000000"/>
            </a:solidFill>
            <a:round/>
            <a:headEnd/>
            <a:tailEnd/>
          </a:ln>
        </p:spPr>
        <p:txBody>
          <a:bodyPr/>
          <a:lstStyle/>
          <a:p>
            <a:endParaRPr lang="en-US" dirty="0"/>
          </a:p>
        </p:txBody>
      </p:sp>
      <p:sp>
        <p:nvSpPr>
          <p:cNvPr id="2119" name="Line 71"/>
          <p:cNvSpPr>
            <a:spLocks noChangeShapeType="1"/>
          </p:cNvSpPr>
          <p:nvPr/>
        </p:nvSpPr>
        <p:spPr bwMode="auto">
          <a:xfrm flipV="1">
            <a:off x="2292440" y="3224355"/>
            <a:ext cx="1588" cy="182563"/>
          </a:xfrm>
          <a:prstGeom prst="line">
            <a:avLst/>
          </a:prstGeom>
          <a:noFill/>
          <a:ln w="0">
            <a:solidFill>
              <a:srgbClr val="000000"/>
            </a:solidFill>
            <a:round/>
            <a:headEnd/>
            <a:tailEnd/>
          </a:ln>
        </p:spPr>
        <p:txBody>
          <a:bodyPr/>
          <a:lstStyle/>
          <a:p>
            <a:endParaRPr lang="en-US" dirty="0"/>
          </a:p>
        </p:txBody>
      </p:sp>
      <p:sp>
        <p:nvSpPr>
          <p:cNvPr id="2120" name="Line 72"/>
          <p:cNvSpPr>
            <a:spLocks noChangeShapeType="1"/>
          </p:cNvSpPr>
          <p:nvPr/>
        </p:nvSpPr>
        <p:spPr bwMode="auto">
          <a:xfrm flipV="1">
            <a:off x="2686140" y="3224355"/>
            <a:ext cx="1588" cy="182563"/>
          </a:xfrm>
          <a:prstGeom prst="line">
            <a:avLst/>
          </a:prstGeom>
          <a:noFill/>
          <a:ln w="0">
            <a:solidFill>
              <a:srgbClr val="000000"/>
            </a:solidFill>
            <a:round/>
            <a:headEnd/>
            <a:tailEnd/>
          </a:ln>
        </p:spPr>
        <p:txBody>
          <a:bodyPr/>
          <a:lstStyle/>
          <a:p>
            <a:endParaRPr lang="en-US" dirty="0"/>
          </a:p>
        </p:txBody>
      </p:sp>
      <p:sp>
        <p:nvSpPr>
          <p:cNvPr id="2121" name="Line 73"/>
          <p:cNvSpPr>
            <a:spLocks noChangeShapeType="1"/>
          </p:cNvSpPr>
          <p:nvPr/>
        </p:nvSpPr>
        <p:spPr bwMode="auto">
          <a:xfrm flipV="1">
            <a:off x="2475003" y="3224355"/>
            <a:ext cx="1587" cy="182563"/>
          </a:xfrm>
          <a:prstGeom prst="line">
            <a:avLst/>
          </a:prstGeom>
          <a:noFill/>
          <a:ln w="0">
            <a:solidFill>
              <a:srgbClr val="000000"/>
            </a:solidFill>
            <a:round/>
            <a:headEnd/>
            <a:tailEnd/>
          </a:ln>
        </p:spPr>
        <p:txBody>
          <a:bodyPr/>
          <a:lstStyle/>
          <a:p>
            <a:endParaRPr lang="en-US" dirty="0"/>
          </a:p>
        </p:txBody>
      </p:sp>
      <p:sp>
        <p:nvSpPr>
          <p:cNvPr id="2122" name="Line 74"/>
          <p:cNvSpPr>
            <a:spLocks noChangeShapeType="1"/>
          </p:cNvSpPr>
          <p:nvPr/>
        </p:nvSpPr>
        <p:spPr bwMode="auto">
          <a:xfrm flipV="1">
            <a:off x="1917790" y="3164030"/>
            <a:ext cx="1588" cy="242888"/>
          </a:xfrm>
          <a:prstGeom prst="line">
            <a:avLst/>
          </a:prstGeom>
          <a:noFill/>
          <a:ln w="0">
            <a:solidFill>
              <a:srgbClr val="000000"/>
            </a:solidFill>
            <a:round/>
            <a:headEnd/>
            <a:tailEnd/>
          </a:ln>
        </p:spPr>
        <p:txBody>
          <a:bodyPr/>
          <a:lstStyle/>
          <a:p>
            <a:endParaRPr lang="en-US" dirty="0"/>
          </a:p>
        </p:txBody>
      </p:sp>
      <p:sp>
        <p:nvSpPr>
          <p:cNvPr id="2123" name="Line 75"/>
          <p:cNvSpPr>
            <a:spLocks noChangeShapeType="1"/>
          </p:cNvSpPr>
          <p:nvPr/>
        </p:nvSpPr>
        <p:spPr bwMode="auto">
          <a:xfrm flipV="1">
            <a:off x="2109878" y="3224355"/>
            <a:ext cx="1587" cy="182563"/>
          </a:xfrm>
          <a:prstGeom prst="line">
            <a:avLst/>
          </a:prstGeom>
          <a:noFill/>
          <a:ln w="0">
            <a:solidFill>
              <a:srgbClr val="000000"/>
            </a:solidFill>
            <a:round/>
            <a:headEnd/>
            <a:tailEnd/>
          </a:ln>
        </p:spPr>
        <p:txBody>
          <a:bodyPr/>
          <a:lstStyle/>
          <a:p>
            <a:endParaRPr lang="en-US" dirty="0"/>
          </a:p>
        </p:txBody>
      </p:sp>
      <p:sp>
        <p:nvSpPr>
          <p:cNvPr id="2124" name="Line 76"/>
          <p:cNvSpPr>
            <a:spLocks noChangeShapeType="1"/>
          </p:cNvSpPr>
          <p:nvPr/>
        </p:nvSpPr>
        <p:spPr bwMode="auto">
          <a:xfrm>
            <a:off x="1051015" y="3349768"/>
            <a:ext cx="715963" cy="3175"/>
          </a:xfrm>
          <a:prstGeom prst="line">
            <a:avLst/>
          </a:prstGeom>
          <a:noFill/>
          <a:ln w="0">
            <a:solidFill>
              <a:srgbClr val="000000"/>
            </a:solidFill>
            <a:round/>
            <a:headEnd/>
            <a:tailEnd/>
          </a:ln>
        </p:spPr>
        <p:txBody>
          <a:bodyPr/>
          <a:lstStyle/>
          <a:p>
            <a:endParaRPr lang="en-US" dirty="0"/>
          </a:p>
        </p:txBody>
      </p:sp>
      <p:sp>
        <p:nvSpPr>
          <p:cNvPr id="2125" name="Line 77"/>
          <p:cNvSpPr>
            <a:spLocks noChangeShapeType="1"/>
          </p:cNvSpPr>
          <p:nvPr/>
        </p:nvSpPr>
        <p:spPr bwMode="auto">
          <a:xfrm flipH="1">
            <a:off x="1795553" y="3287855"/>
            <a:ext cx="63500" cy="136525"/>
          </a:xfrm>
          <a:prstGeom prst="line">
            <a:avLst/>
          </a:prstGeom>
          <a:noFill/>
          <a:ln w="0">
            <a:solidFill>
              <a:srgbClr val="000000"/>
            </a:solidFill>
            <a:round/>
            <a:headEnd/>
            <a:tailEnd/>
          </a:ln>
        </p:spPr>
        <p:txBody>
          <a:bodyPr/>
          <a:lstStyle/>
          <a:p>
            <a:endParaRPr lang="en-US" dirty="0"/>
          </a:p>
        </p:txBody>
      </p:sp>
      <p:sp>
        <p:nvSpPr>
          <p:cNvPr id="2126" name="Line 78"/>
          <p:cNvSpPr>
            <a:spLocks noChangeShapeType="1"/>
          </p:cNvSpPr>
          <p:nvPr/>
        </p:nvSpPr>
        <p:spPr bwMode="auto">
          <a:xfrm flipH="1">
            <a:off x="1730465" y="3287855"/>
            <a:ext cx="65088" cy="136525"/>
          </a:xfrm>
          <a:prstGeom prst="line">
            <a:avLst/>
          </a:prstGeom>
          <a:noFill/>
          <a:ln w="0">
            <a:solidFill>
              <a:srgbClr val="000000"/>
            </a:solidFill>
            <a:round/>
            <a:headEnd/>
            <a:tailEnd/>
          </a:ln>
        </p:spPr>
        <p:txBody>
          <a:bodyPr/>
          <a:lstStyle/>
          <a:p>
            <a:endParaRPr lang="en-US" dirty="0"/>
          </a:p>
        </p:txBody>
      </p:sp>
      <p:sp>
        <p:nvSpPr>
          <p:cNvPr id="2129" name="Rectangle 81"/>
          <p:cNvSpPr>
            <a:spLocks noChangeArrowheads="1"/>
          </p:cNvSpPr>
          <p:nvPr/>
        </p:nvSpPr>
        <p:spPr bwMode="auto">
          <a:xfrm>
            <a:off x="2759165" y="3470418"/>
            <a:ext cx="254000" cy="136525"/>
          </a:xfrm>
          <a:prstGeom prst="rect">
            <a:avLst/>
          </a:prstGeom>
          <a:noFill/>
          <a:ln w="9525">
            <a:noFill/>
            <a:miter lim="800000"/>
            <a:headEnd/>
            <a:tailEnd/>
          </a:ln>
        </p:spPr>
        <p:txBody>
          <a:bodyPr wrap="none" lIns="0" tIns="0" rIns="0" bIns="0">
            <a:spAutoFit/>
          </a:bodyPr>
          <a:lstStyle/>
          <a:p>
            <a:r>
              <a:rPr lang="en-US" dirty="0">
                <a:solidFill>
                  <a:srgbClr val="000000"/>
                </a:solidFill>
              </a:rPr>
              <a:t>1675</a:t>
            </a:r>
            <a:endParaRPr lang="en-US" sz="1800" dirty="0"/>
          </a:p>
        </p:txBody>
      </p:sp>
      <p:sp>
        <p:nvSpPr>
          <p:cNvPr id="2130" name="Rectangle 82"/>
          <p:cNvSpPr>
            <a:spLocks noChangeArrowheads="1"/>
          </p:cNvSpPr>
          <p:nvPr/>
        </p:nvSpPr>
        <p:spPr bwMode="auto">
          <a:xfrm>
            <a:off x="3664040" y="3470418"/>
            <a:ext cx="254000" cy="136525"/>
          </a:xfrm>
          <a:prstGeom prst="rect">
            <a:avLst/>
          </a:prstGeom>
          <a:noFill/>
          <a:ln w="9525">
            <a:noFill/>
            <a:miter lim="800000"/>
            <a:headEnd/>
            <a:tailEnd/>
          </a:ln>
        </p:spPr>
        <p:txBody>
          <a:bodyPr wrap="none" lIns="0" tIns="0" rIns="0" bIns="0">
            <a:spAutoFit/>
          </a:bodyPr>
          <a:lstStyle/>
          <a:p>
            <a:r>
              <a:rPr lang="en-US" dirty="0">
                <a:solidFill>
                  <a:srgbClr val="000000"/>
                </a:solidFill>
              </a:rPr>
              <a:t>1680</a:t>
            </a:r>
            <a:endParaRPr lang="en-US" sz="1800" dirty="0"/>
          </a:p>
        </p:txBody>
      </p:sp>
      <p:sp>
        <p:nvSpPr>
          <p:cNvPr id="2131" name="Rectangle 83"/>
          <p:cNvSpPr>
            <a:spLocks noChangeArrowheads="1"/>
          </p:cNvSpPr>
          <p:nvPr/>
        </p:nvSpPr>
        <p:spPr bwMode="auto">
          <a:xfrm>
            <a:off x="4587965" y="3470418"/>
            <a:ext cx="254000" cy="136525"/>
          </a:xfrm>
          <a:prstGeom prst="rect">
            <a:avLst/>
          </a:prstGeom>
          <a:noFill/>
          <a:ln w="9525">
            <a:noFill/>
            <a:miter lim="800000"/>
            <a:headEnd/>
            <a:tailEnd/>
          </a:ln>
        </p:spPr>
        <p:txBody>
          <a:bodyPr wrap="none" lIns="0" tIns="0" rIns="0" bIns="0">
            <a:spAutoFit/>
          </a:bodyPr>
          <a:lstStyle/>
          <a:p>
            <a:r>
              <a:rPr lang="en-US" dirty="0">
                <a:solidFill>
                  <a:srgbClr val="000000"/>
                </a:solidFill>
              </a:rPr>
              <a:t>1685</a:t>
            </a:r>
            <a:endParaRPr lang="en-US" sz="1800" dirty="0"/>
          </a:p>
        </p:txBody>
      </p:sp>
      <p:sp>
        <p:nvSpPr>
          <p:cNvPr id="2132" name="Rectangle 84"/>
          <p:cNvSpPr>
            <a:spLocks noChangeArrowheads="1"/>
          </p:cNvSpPr>
          <p:nvPr/>
        </p:nvSpPr>
        <p:spPr bwMode="auto">
          <a:xfrm>
            <a:off x="5519828" y="3470418"/>
            <a:ext cx="254000" cy="136525"/>
          </a:xfrm>
          <a:prstGeom prst="rect">
            <a:avLst/>
          </a:prstGeom>
          <a:noFill/>
          <a:ln w="9525">
            <a:noFill/>
            <a:miter lim="800000"/>
            <a:headEnd/>
            <a:tailEnd/>
          </a:ln>
        </p:spPr>
        <p:txBody>
          <a:bodyPr wrap="none" lIns="0" tIns="0" rIns="0" bIns="0">
            <a:spAutoFit/>
          </a:bodyPr>
          <a:lstStyle/>
          <a:p>
            <a:r>
              <a:rPr lang="en-US" dirty="0">
                <a:solidFill>
                  <a:srgbClr val="000000"/>
                </a:solidFill>
              </a:rPr>
              <a:t>1690</a:t>
            </a:r>
            <a:endParaRPr lang="en-US" sz="1800" dirty="0"/>
          </a:p>
        </p:txBody>
      </p:sp>
      <p:sp>
        <p:nvSpPr>
          <p:cNvPr id="2133" name="Rectangle 85"/>
          <p:cNvSpPr>
            <a:spLocks noChangeArrowheads="1"/>
          </p:cNvSpPr>
          <p:nvPr/>
        </p:nvSpPr>
        <p:spPr bwMode="auto">
          <a:xfrm>
            <a:off x="6443753" y="3470418"/>
            <a:ext cx="254000" cy="136525"/>
          </a:xfrm>
          <a:prstGeom prst="rect">
            <a:avLst/>
          </a:prstGeom>
          <a:noFill/>
          <a:ln w="9525">
            <a:noFill/>
            <a:miter lim="800000"/>
            <a:headEnd/>
            <a:tailEnd/>
          </a:ln>
        </p:spPr>
        <p:txBody>
          <a:bodyPr wrap="none" lIns="0" tIns="0" rIns="0" bIns="0">
            <a:spAutoFit/>
          </a:bodyPr>
          <a:lstStyle/>
          <a:p>
            <a:r>
              <a:rPr lang="en-US" dirty="0">
                <a:solidFill>
                  <a:srgbClr val="000000"/>
                </a:solidFill>
              </a:rPr>
              <a:t>1695</a:t>
            </a:r>
            <a:endParaRPr lang="en-US" sz="1800" dirty="0"/>
          </a:p>
        </p:txBody>
      </p:sp>
      <p:sp>
        <p:nvSpPr>
          <p:cNvPr id="2134" name="Rectangle 86"/>
          <p:cNvSpPr>
            <a:spLocks noChangeArrowheads="1"/>
          </p:cNvSpPr>
          <p:nvPr/>
        </p:nvSpPr>
        <p:spPr bwMode="auto">
          <a:xfrm>
            <a:off x="7358153" y="3470418"/>
            <a:ext cx="254000" cy="136525"/>
          </a:xfrm>
          <a:prstGeom prst="rect">
            <a:avLst/>
          </a:prstGeom>
          <a:noFill/>
          <a:ln w="9525">
            <a:noFill/>
            <a:miter lim="800000"/>
            <a:headEnd/>
            <a:tailEnd/>
          </a:ln>
        </p:spPr>
        <p:txBody>
          <a:bodyPr wrap="none" lIns="0" tIns="0" rIns="0" bIns="0">
            <a:spAutoFit/>
          </a:bodyPr>
          <a:lstStyle/>
          <a:p>
            <a:r>
              <a:rPr lang="en-US" dirty="0">
                <a:solidFill>
                  <a:srgbClr val="000000"/>
                </a:solidFill>
              </a:rPr>
              <a:t>1700</a:t>
            </a:r>
            <a:endParaRPr lang="en-US" dirty="0"/>
          </a:p>
        </p:txBody>
      </p:sp>
      <p:sp>
        <p:nvSpPr>
          <p:cNvPr id="2135" name="Rectangle 87"/>
          <p:cNvSpPr>
            <a:spLocks noChangeArrowheads="1"/>
          </p:cNvSpPr>
          <p:nvPr/>
        </p:nvSpPr>
        <p:spPr bwMode="auto">
          <a:xfrm>
            <a:off x="7966165" y="3465655"/>
            <a:ext cx="254000" cy="136525"/>
          </a:xfrm>
          <a:prstGeom prst="rect">
            <a:avLst/>
          </a:prstGeom>
          <a:noFill/>
          <a:ln w="9525">
            <a:noFill/>
            <a:miter lim="800000"/>
            <a:headEnd/>
            <a:tailEnd/>
          </a:ln>
        </p:spPr>
        <p:txBody>
          <a:bodyPr wrap="none" lIns="0" tIns="0" rIns="0" bIns="0">
            <a:spAutoFit/>
          </a:bodyPr>
          <a:lstStyle/>
          <a:p>
            <a:r>
              <a:rPr lang="en-US" dirty="0">
                <a:solidFill>
                  <a:srgbClr val="000000"/>
                </a:solidFill>
              </a:rPr>
              <a:t>2210</a:t>
            </a:r>
            <a:endParaRPr lang="en-US" dirty="0"/>
          </a:p>
        </p:txBody>
      </p:sp>
      <p:sp>
        <p:nvSpPr>
          <p:cNvPr id="2136" name="Rectangle 88"/>
          <p:cNvSpPr>
            <a:spLocks noChangeArrowheads="1"/>
          </p:cNvSpPr>
          <p:nvPr/>
        </p:nvSpPr>
        <p:spPr bwMode="auto">
          <a:xfrm>
            <a:off x="1374865" y="3473593"/>
            <a:ext cx="254000" cy="136525"/>
          </a:xfrm>
          <a:prstGeom prst="rect">
            <a:avLst/>
          </a:prstGeom>
          <a:noFill/>
          <a:ln w="9525">
            <a:noFill/>
            <a:miter lim="800000"/>
            <a:headEnd/>
            <a:tailEnd/>
          </a:ln>
        </p:spPr>
        <p:txBody>
          <a:bodyPr wrap="none" lIns="0" tIns="0" rIns="0" bIns="0">
            <a:spAutoFit/>
          </a:bodyPr>
          <a:lstStyle/>
          <a:p>
            <a:r>
              <a:rPr lang="en-US" dirty="0">
                <a:solidFill>
                  <a:srgbClr val="000000"/>
                </a:solidFill>
              </a:rPr>
              <a:t>1545</a:t>
            </a:r>
            <a:endParaRPr lang="en-US" sz="1800" dirty="0"/>
          </a:p>
        </p:txBody>
      </p:sp>
      <p:sp>
        <p:nvSpPr>
          <p:cNvPr id="2150" name="Line 102"/>
          <p:cNvSpPr>
            <a:spLocks noChangeShapeType="1"/>
          </p:cNvSpPr>
          <p:nvPr/>
        </p:nvSpPr>
        <p:spPr bwMode="auto">
          <a:xfrm flipV="1">
            <a:off x="5007757" y="2761350"/>
            <a:ext cx="0" cy="585243"/>
          </a:xfrm>
          <a:prstGeom prst="line">
            <a:avLst/>
          </a:prstGeom>
          <a:noFill/>
          <a:ln w="0">
            <a:solidFill>
              <a:srgbClr val="000000"/>
            </a:solidFill>
            <a:round/>
            <a:headEnd/>
            <a:tailEnd/>
          </a:ln>
        </p:spPr>
        <p:txBody>
          <a:bodyPr/>
          <a:lstStyle/>
          <a:p>
            <a:endParaRPr lang="en-US" dirty="0"/>
          </a:p>
        </p:txBody>
      </p:sp>
      <p:sp>
        <p:nvSpPr>
          <p:cNvPr id="2165" name="Freeform 117"/>
          <p:cNvSpPr>
            <a:spLocks/>
          </p:cNvSpPr>
          <p:nvPr/>
        </p:nvSpPr>
        <p:spPr bwMode="auto">
          <a:xfrm>
            <a:off x="3730886" y="1719332"/>
            <a:ext cx="337590" cy="1616257"/>
          </a:xfrm>
          <a:custGeom>
            <a:avLst/>
            <a:gdLst/>
            <a:ahLst/>
            <a:cxnLst>
              <a:cxn ang="0">
                <a:pos x="0" y="568"/>
              </a:cxn>
              <a:cxn ang="0">
                <a:pos x="0" y="0"/>
              </a:cxn>
              <a:cxn ang="0">
                <a:pos x="69" y="0"/>
              </a:cxn>
            </a:cxnLst>
            <a:rect l="0" t="0" r="r" b="b"/>
            <a:pathLst>
              <a:path w="69" h="568">
                <a:moveTo>
                  <a:pt x="0" y="568"/>
                </a:moveTo>
                <a:lnTo>
                  <a:pt x="0" y="0"/>
                </a:lnTo>
                <a:lnTo>
                  <a:pt x="69" y="0"/>
                </a:lnTo>
              </a:path>
            </a:pathLst>
          </a:custGeom>
          <a:noFill/>
          <a:ln w="0">
            <a:solidFill>
              <a:srgbClr val="000000"/>
            </a:solidFill>
            <a:prstDash val="solid"/>
            <a:round/>
            <a:headEnd/>
            <a:tailEnd/>
          </a:ln>
        </p:spPr>
        <p:txBody>
          <a:bodyPr/>
          <a:lstStyle/>
          <a:p>
            <a:endParaRPr lang="en-US" dirty="0"/>
          </a:p>
        </p:txBody>
      </p:sp>
      <p:sp>
        <p:nvSpPr>
          <p:cNvPr id="2166" name="Freeform 118"/>
          <p:cNvSpPr>
            <a:spLocks/>
          </p:cNvSpPr>
          <p:nvPr/>
        </p:nvSpPr>
        <p:spPr bwMode="auto">
          <a:xfrm>
            <a:off x="3883971" y="2630629"/>
            <a:ext cx="119794" cy="682122"/>
          </a:xfrm>
          <a:custGeom>
            <a:avLst/>
            <a:gdLst/>
            <a:ahLst/>
            <a:cxnLst>
              <a:cxn ang="0">
                <a:pos x="0" y="485"/>
              </a:cxn>
              <a:cxn ang="0">
                <a:pos x="0" y="0"/>
              </a:cxn>
              <a:cxn ang="0">
                <a:pos x="33" y="0"/>
              </a:cxn>
            </a:cxnLst>
            <a:rect l="0" t="0" r="r" b="b"/>
            <a:pathLst>
              <a:path w="33" h="485">
                <a:moveTo>
                  <a:pt x="0" y="485"/>
                </a:moveTo>
                <a:lnTo>
                  <a:pt x="0" y="0"/>
                </a:lnTo>
                <a:lnTo>
                  <a:pt x="33" y="0"/>
                </a:lnTo>
              </a:path>
            </a:pathLst>
          </a:custGeom>
          <a:noFill/>
          <a:ln w="0">
            <a:solidFill>
              <a:srgbClr val="000000"/>
            </a:solidFill>
            <a:prstDash val="solid"/>
            <a:round/>
            <a:headEnd/>
            <a:tailEnd/>
          </a:ln>
        </p:spPr>
        <p:txBody>
          <a:bodyPr/>
          <a:lstStyle/>
          <a:p>
            <a:endParaRPr lang="en-US" dirty="0"/>
          </a:p>
        </p:txBody>
      </p:sp>
      <p:sp>
        <p:nvSpPr>
          <p:cNvPr id="2180" name="Rectangle 132"/>
          <p:cNvSpPr>
            <a:spLocks noChangeArrowheads="1"/>
          </p:cNvSpPr>
          <p:nvPr/>
        </p:nvSpPr>
        <p:spPr bwMode="auto">
          <a:xfrm>
            <a:off x="1808253" y="3470418"/>
            <a:ext cx="254000" cy="136525"/>
          </a:xfrm>
          <a:prstGeom prst="rect">
            <a:avLst/>
          </a:prstGeom>
          <a:noFill/>
          <a:ln w="9525">
            <a:noFill/>
            <a:miter lim="800000"/>
            <a:headEnd/>
            <a:tailEnd/>
          </a:ln>
        </p:spPr>
        <p:txBody>
          <a:bodyPr wrap="none" lIns="0" tIns="0" rIns="0" bIns="0">
            <a:spAutoFit/>
          </a:bodyPr>
          <a:lstStyle/>
          <a:p>
            <a:r>
              <a:rPr lang="en-US" dirty="0">
                <a:solidFill>
                  <a:srgbClr val="000000"/>
                </a:solidFill>
              </a:rPr>
              <a:t>1670</a:t>
            </a:r>
            <a:endParaRPr lang="en-US" sz="1800" dirty="0"/>
          </a:p>
        </p:txBody>
      </p:sp>
      <p:sp>
        <p:nvSpPr>
          <p:cNvPr id="2191" name="Rectangle 143"/>
          <p:cNvSpPr>
            <a:spLocks noChangeArrowheads="1"/>
          </p:cNvSpPr>
          <p:nvPr/>
        </p:nvSpPr>
        <p:spPr bwMode="auto">
          <a:xfrm>
            <a:off x="2814401" y="2635066"/>
            <a:ext cx="977187" cy="461665"/>
          </a:xfrm>
          <a:prstGeom prst="rect">
            <a:avLst/>
          </a:prstGeom>
          <a:noFill/>
          <a:ln w="9525">
            <a:noFill/>
            <a:miter lim="800000"/>
            <a:headEnd/>
            <a:tailEnd/>
          </a:ln>
        </p:spPr>
        <p:txBody>
          <a:bodyPr wrap="square" lIns="0" tIns="0" rIns="0" bIns="0">
            <a:spAutoFit/>
          </a:bodyPr>
          <a:lstStyle/>
          <a:p>
            <a:pPr algn="ctr"/>
            <a:r>
              <a:rPr lang="en-US" sz="1000" b="1" dirty="0">
                <a:solidFill>
                  <a:srgbClr val="000000"/>
                </a:solidFill>
              </a:rPr>
              <a:t>Radiosondes</a:t>
            </a:r>
          </a:p>
          <a:p>
            <a:pPr algn="ctr"/>
            <a:r>
              <a:rPr lang="en-US" sz="1000" b="1" dirty="0">
                <a:solidFill>
                  <a:srgbClr val="000000"/>
                </a:solidFill>
              </a:rPr>
              <a:t>1675 to </a:t>
            </a:r>
            <a:endParaRPr lang="en-US" sz="1000" b="1" dirty="0" smtClean="0">
              <a:solidFill>
                <a:srgbClr val="000000"/>
              </a:solidFill>
            </a:endParaRPr>
          </a:p>
          <a:p>
            <a:pPr algn="ctr"/>
            <a:r>
              <a:rPr lang="en-US" sz="1000" b="1" dirty="0" smtClean="0">
                <a:solidFill>
                  <a:srgbClr val="000000"/>
                </a:solidFill>
              </a:rPr>
              <a:t>1679.6 </a:t>
            </a:r>
            <a:r>
              <a:rPr lang="en-US" sz="1000" b="1" dirty="0">
                <a:solidFill>
                  <a:srgbClr val="000000"/>
                </a:solidFill>
              </a:rPr>
              <a:t>MHz</a:t>
            </a:r>
            <a:endParaRPr lang="en-US" sz="1000" b="1" dirty="0"/>
          </a:p>
        </p:txBody>
      </p:sp>
      <p:sp>
        <p:nvSpPr>
          <p:cNvPr id="2287" name="Text Box 239"/>
          <p:cNvSpPr txBox="1">
            <a:spLocks noChangeArrowheads="1"/>
          </p:cNvSpPr>
          <p:nvPr/>
        </p:nvSpPr>
        <p:spPr bwMode="auto">
          <a:xfrm>
            <a:off x="4580541" y="1719332"/>
            <a:ext cx="931666" cy="1061829"/>
          </a:xfrm>
          <a:prstGeom prst="rect">
            <a:avLst/>
          </a:prstGeom>
          <a:noFill/>
          <a:ln w="9525">
            <a:noFill/>
            <a:miter lim="800000"/>
            <a:headEnd/>
            <a:tailEnd/>
          </a:ln>
          <a:effectLst/>
        </p:spPr>
        <p:txBody>
          <a:bodyPr wrap="none">
            <a:spAutoFit/>
          </a:bodyPr>
          <a:lstStyle/>
          <a:p>
            <a:pPr algn="ctr"/>
            <a:r>
              <a:rPr lang="en-US" b="1" dirty="0" smtClean="0"/>
              <a:t>GRB</a:t>
            </a:r>
          </a:p>
          <a:p>
            <a:pPr algn="ctr"/>
            <a:r>
              <a:rPr lang="en-US" dirty="0" smtClean="0"/>
              <a:t>Dual CP</a:t>
            </a:r>
          </a:p>
          <a:p>
            <a:pPr algn="ctr"/>
            <a:r>
              <a:rPr lang="en-US" b="1" dirty="0" smtClean="0"/>
              <a:t>1686.6 MHz</a:t>
            </a:r>
            <a:endParaRPr lang="en-US" b="1" dirty="0"/>
          </a:p>
          <a:p>
            <a:pPr algn="ctr"/>
            <a:r>
              <a:rPr lang="en-US" dirty="0" smtClean="0"/>
              <a:t>8PSK</a:t>
            </a:r>
            <a:endParaRPr lang="en-US" b="1" dirty="0" smtClean="0"/>
          </a:p>
          <a:p>
            <a:pPr algn="ctr"/>
            <a:r>
              <a:rPr lang="en-US" dirty="0" smtClean="0"/>
              <a:t>BW=9.8 MHz</a:t>
            </a:r>
          </a:p>
          <a:p>
            <a:pPr algn="ctr"/>
            <a:r>
              <a:rPr lang="en-US" dirty="0" smtClean="0"/>
              <a:t>or QPSK</a:t>
            </a:r>
          </a:p>
          <a:p>
            <a:pPr algn="ctr"/>
            <a:r>
              <a:rPr lang="en-US" dirty="0" smtClean="0"/>
              <a:t>BW=10.9 MHz</a:t>
            </a:r>
          </a:p>
        </p:txBody>
      </p:sp>
      <p:sp>
        <p:nvSpPr>
          <p:cNvPr id="2288" name="Text Box 240"/>
          <p:cNvSpPr txBox="1">
            <a:spLocks noChangeArrowheads="1"/>
          </p:cNvSpPr>
          <p:nvPr/>
        </p:nvSpPr>
        <p:spPr bwMode="auto">
          <a:xfrm>
            <a:off x="5310620" y="1311260"/>
            <a:ext cx="973344" cy="784830"/>
          </a:xfrm>
          <a:prstGeom prst="rect">
            <a:avLst/>
          </a:prstGeom>
          <a:noFill/>
          <a:ln w="9525">
            <a:noFill/>
            <a:miter lim="800000"/>
            <a:headEnd/>
            <a:tailEnd/>
          </a:ln>
          <a:effectLst/>
        </p:spPr>
        <p:txBody>
          <a:bodyPr wrap="none">
            <a:spAutoFit/>
          </a:bodyPr>
          <a:lstStyle/>
          <a:p>
            <a:pPr algn="ctr"/>
            <a:r>
              <a:rPr lang="en-US" b="1" dirty="0" smtClean="0"/>
              <a:t>Housekeeping</a:t>
            </a:r>
            <a:endParaRPr lang="en-US" b="1" dirty="0"/>
          </a:p>
          <a:p>
            <a:pPr algn="ctr"/>
            <a:r>
              <a:rPr lang="en-US" b="1" dirty="0"/>
              <a:t>Telemetry</a:t>
            </a:r>
          </a:p>
          <a:p>
            <a:pPr algn="ctr"/>
            <a:r>
              <a:rPr lang="en-US" dirty="0" smtClean="0"/>
              <a:t>BPSK/RHC</a:t>
            </a:r>
            <a:endParaRPr lang="en-US" dirty="0"/>
          </a:p>
          <a:p>
            <a:pPr algn="ctr"/>
            <a:r>
              <a:rPr lang="en-US" b="1" dirty="0" smtClean="0"/>
              <a:t>1693.0 MHz</a:t>
            </a:r>
          </a:p>
          <a:p>
            <a:pPr algn="ctr"/>
            <a:r>
              <a:rPr lang="en-US" dirty="0" smtClean="0"/>
              <a:t>BW=80 kHz</a:t>
            </a:r>
            <a:endParaRPr lang="en-US" dirty="0"/>
          </a:p>
        </p:txBody>
      </p:sp>
      <p:sp>
        <p:nvSpPr>
          <p:cNvPr id="2289" name="Text Box 241"/>
          <p:cNvSpPr txBox="1">
            <a:spLocks noChangeArrowheads="1"/>
          </p:cNvSpPr>
          <p:nvPr/>
        </p:nvSpPr>
        <p:spPr bwMode="auto">
          <a:xfrm>
            <a:off x="5991313" y="1997144"/>
            <a:ext cx="995786" cy="646331"/>
          </a:xfrm>
          <a:prstGeom prst="rect">
            <a:avLst/>
          </a:prstGeom>
          <a:noFill/>
          <a:ln w="9525">
            <a:noFill/>
            <a:miter lim="800000"/>
            <a:headEnd/>
            <a:tailEnd/>
          </a:ln>
          <a:effectLst/>
        </p:spPr>
        <p:txBody>
          <a:bodyPr wrap="none">
            <a:spAutoFit/>
          </a:bodyPr>
          <a:lstStyle/>
          <a:p>
            <a:pPr algn="ctr"/>
            <a:r>
              <a:rPr lang="en-US" b="1" dirty="0" smtClean="0"/>
              <a:t>HRIT/EMWIN</a:t>
            </a:r>
            <a:endParaRPr lang="en-US" b="1" dirty="0"/>
          </a:p>
          <a:p>
            <a:pPr algn="ctr"/>
            <a:r>
              <a:rPr lang="en-US" dirty="0" smtClean="0"/>
              <a:t>BPSK/Lin Pol</a:t>
            </a:r>
            <a:endParaRPr lang="en-US" dirty="0"/>
          </a:p>
          <a:p>
            <a:pPr algn="ctr"/>
            <a:r>
              <a:rPr lang="en-US" b="1" dirty="0" smtClean="0"/>
              <a:t>1694.1 MHz</a:t>
            </a:r>
          </a:p>
          <a:p>
            <a:pPr algn="ctr"/>
            <a:r>
              <a:rPr lang="en-US" dirty="0" smtClean="0"/>
              <a:t>BW=1.205 MHz</a:t>
            </a:r>
            <a:endParaRPr lang="en-US" dirty="0"/>
          </a:p>
        </p:txBody>
      </p:sp>
      <p:sp>
        <p:nvSpPr>
          <p:cNvPr id="2290" name="Text Box 242"/>
          <p:cNvSpPr txBox="1">
            <a:spLocks noChangeArrowheads="1"/>
          </p:cNvSpPr>
          <p:nvPr/>
        </p:nvSpPr>
        <p:spPr bwMode="auto">
          <a:xfrm>
            <a:off x="3710146" y="1719332"/>
            <a:ext cx="867545" cy="923330"/>
          </a:xfrm>
          <a:prstGeom prst="rect">
            <a:avLst/>
          </a:prstGeom>
          <a:noFill/>
          <a:ln w="9525">
            <a:noFill/>
            <a:miter lim="800000"/>
            <a:headEnd/>
            <a:tailEnd/>
          </a:ln>
          <a:effectLst/>
        </p:spPr>
        <p:txBody>
          <a:bodyPr wrap="none">
            <a:spAutoFit/>
          </a:bodyPr>
          <a:lstStyle/>
          <a:p>
            <a:pPr algn="ctr"/>
            <a:r>
              <a:rPr lang="en-US" b="1" dirty="0" smtClean="0"/>
              <a:t>DCPR</a:t>
            </a:r>
            <a:endParaRPr lang="en-US" b="1" dirty="0"/>
          </a:p>
          <a:p>
            <a:pPr algn="ctr"/>
            <a:r>
              <a:rPr lang="en-US" dirty="0" smtClean="0"/>
              <a:t>8PSK/FDM</a:t>
            </a:r>
          </a:p>
          <a:p>
            <a:pPr algn="ctr"/>
            <a:r>
              <a:rPr lang="en-US" dirty="0" smtClean="0"/>
              <a:t>Linear Pol</a:t>
            </a:r>
            <a:endParaRPr lang="en-US" dirty="0"/>
          </a:p>
          <a:p>
            <a:pPr algn="ctr"/>
            <a:r>
              <a:rPr lang="en-US" b="1" dirty="0" smtClean="0"/>
              <a:t>1679.7 to</a:t>
            </a:r>
          </a:p>
          <a:p>
            <a:pPr algn="ctr"/>
            <a:r>
              <a:rPr lang="en-US" b="1" dirty="0" smtClean="0"/>
              <a:t>1680.4 MHz</a:t>
            </a:r>
          </a:p>
          <a:p>
            <a:pPr algn="ctr"/>
            <a:r>
              <a:rPr lang="en-US" dirty="0" smtClean="0"/>
              <a:t>BW=0.7 MHz</a:t>
            </a:r>
            <a:endParaRPr lang="en-US" dirty="0"/>
          </a:p>
        </p:txBody>
      </p:sp>
      <p:sp>
        <p:nvSpPr>
          <p:cNvPr id="2295" name="Line 247"/>
          <p:cNvSpPr>
            <a:spLocks noChangeShapeType="1"/>
          </p:cNvSpPr>
          <p:nvPr/>
        </p:nvSpPr>
        <p:spPr bwMode="auto">
          <a:xfrm flipV="1">
            <a:off x="2859179" y="3146568"/>
            <a:ext cx="852197" cy="0"/>
          </a:xfrm>
          <a:prstGeom prst="line">
            <a:avLst/>
          </a:prstGeom>
          <a:noFill/>
          <a:ln w="9525">
            <a:solidFill>
              <a:schemeClr val="tx1"/>
            </a:solidFill>
            <a:round/>
            <a:headEnd type="arrow" w="med" len="med"/>
            <a:tailEnd type="arrow" w="med" len="med"/>
          </a:ln>
          <a:effectLst/>
        </p:spPr>
        <p:txBody>
          <a:bodyPr/>
          <a:lstStyle/>
          <a:p>
            <a:endParaRPr lang="en-US" dirty="0"/>
          </a:p>
        </p:txBody>
      </p:sp>
      <p:sp>
        <p:nvSpPr>
          <p:cNvPr id="2302" name="Line 254"/>
          <p:cNvSpPr>
            <a:spLocks noChangeShapeType="1"/>
          </p:cNvSpPr>
          <p:nvPr/>
        </p:nvSpPr>
        <p:spPr bwMode="auto">
          <a:xfrm flipV="1">
            <a:off x="6353265" y="5301032"/>
            <a:ext cx="1588" cy="182563"/>
          </a:xfrm>
          <a:prstGeom prst="line">
            <a:avLst/>
          </a:prstGeom>
          <a:noFill/>
          <a:ln w="0">
            <a:solidFill>
              <a:srgbClr val="000000"/>
            </a:solidFill>
            <a:round/>
            <a:headEnd/>
            <a:tailEnd/>
          </a:ln>
        </p:spPr>
        <p:txBody>
          <a:bodyPr/>
          <a:lstStyle/>
          <a:p>
            <a:endParaRPr lang="en-US" dirty="0"/>
          </a:p>
        </p:txBody>
      </p:sp>
      <p:sp>
        <p:nvSpPr>
          <p:cNvPr id="2303" name="Line 255"/>
          <p:cNvSpPr>
            <a:spLocks noChangeShapeType="1"/>
          </p:cNvSpPr>
          <p:nvPr/>
        </p:nvSpPr>
        <p:spPr bwMode="auto">
          <a:xfrm flipV="1">
            <a:off x="1882865" y="5302620"/>
            <a:ext cx="1588" cy="182562"/>
          </a:xfrm>
          <a:prstGeom prst="line">
            <a:avLst/>
          </a:prstGeom>
          <a:noFill/>
          <a:ln w="0">
            <a:solidFill>
              <a:srgbClr val="000000"/>
            </a:solidFill>
            <a:round/>
            <a:headEnd/>
            <a:tailEnd/>
          </a:ln>
        </p:spPr>
        <p:txBody>
          <a:bodyPr/>
          <a:lstStyle/>
          <a:p>
            <a:endParaRPr lang="en-US" dirty="0"/>
          </a:p>
        </p:txBody>
      </p:sp>
      <p:sp>
        <p:nvSpPr>
          <p:cNvPr id="2306" name="Line 258"/>
          <p:cNvSpPr>
            <a:spLocks noChangeShapeType="1"/>
          </p:cNvSpPr>
          <p:nvPr/>
        </p:nvSpPr>
        <p:spPr bwMode="auto">
          <a:xfrm flipV="1">
            <a:off x="3400515" y="5311827"/>
            <a:ext cx="1588" cy="182563"/>
          </a:xfrm>
          <a:prstGeom prst="line">
            <a:avLst/>
          </a:prstGeom>
          <a:noFill/>
          <a:ln w="0">
            <a:solidFill>
              <a:srgbClr val="000000"/>
            </a:solidFill>
            <a:round/>
            <a:headEnd/>
            <a:tailEnd/>
          </a:ln>
        </p:spPr>
        <p:txBody>
          <a:bodyPr/>
          <a:lstStyle/>
          <a:p>
            <a:endParaRPr lang="en-US" dirty="0"/>
          </a:p>
        </p:txBody>
      </p:sp>
      <p:sp>
        <p:nvSpPr>
          <p:cNvPr id="2307" name="Line 259"/>
          <p:cNvSpPr>
            <a:spLocks noChangeShapeType="1"/>
          </p:cNvSpPr>
          <p:nvPr/>
        </p:nvSpPr>
        <p:spPr bwMode="auto">
          <a:xfrm flipV="1">
            <a:off x="3948520" y="5326342"/>
            <a:ext cx="1588" cy="182563"/>
          </a:xfrm>
          <a:prstGeom prst="line">
            <a:avLst/>
          </a:prstGeom>
          <a:noFill/>
          <a:ln w="0">
            <a:solidFill>
              <a:srgbClr val="000000"/>
            </a:solidFill>
            <a:round/>
            <a:headEnd/>
            <a:tailEnd/>
          </a:ln>
        </p:spPr>
        <p:txBody>
          <a:bodyPr/>
          <a:lstStyle/>
          <a:p>
            <a:endParaRPr lang="en-US" dirty="0"/>
          </a:p>
        </p:txBody>
      </p:sp>
      <p:sp>
        <p:nvSpPr>
          <p:cNvPr id="2308" name="Line 260"/>
          <p:cNvSpPr>
            <a:spLocks noChangeShapeType="1"/>
          </p:cNvSpPr>
          <p:nvPr/>
        </p:nvSpPr>
        <p:spPr bwMode="auto">
          <a:xfrm flipV="1">
            <a:off x="4130765" y="5326342"/>
            <a:ext cx="1588" cy="182563"/>
          </a:xfrm>
          <a:prstGeom prst="line">
            <a:avLst/>
          </a:prstGeom>
          <a:noFill/>
          <a:ln w="0">
            <a:solidFill>
              <a:srgbClr val="000000"/>
            </a:solidFill>
            <a:round/>
            <a:headEnd/>
            <a:tailEnd/>
          </a:ln>
        </p:spPr>
        <p:txBody>
          <a:bodyPr/>
          <a:lstStyle/>
          <a:p>
            <a:endParaRPr lang="en-US" dirty="0"/>
          </a:p>
        </p:txBody>
      </p:sp>
      <p:sp>
        <p:nvSpPr>
          <p:cNvPr id="2309" name="Line 261"/>
          <p:cNvSpPr>
            <a:spLocks noChangeShapeType="1"/>
          </p:cNvSpPr>
          <p:nvPr/>
        </p:nvSpPr>
        <p:spPr bwMode="auto">
          <a:xfrm flipV="1">
            <a:off x="4507003" y="5326342"/>
            <a:ext cx="1587" cy="182563"/>
          </a:xfrm>
          <a:prstGeom prst="line">
            <a:avLst/>
          </a:prstGeom>
          <a:noFill/>
          <a:ln w="0">
            <a:solidFill>
              <a:srgbClr val="000000"/>
            </a:solidFill>
            <a:round/>
            <a:headEnd/>
            <a:tailEnd/>
          </a:ln>
        </p:spPr>
        <p:txBody>
          <a:bodyPr/>
          <a:lstStyle/>
          <a:p>
            <a:endParaRPr lang="en-US" dirty="0"/>
          </a:p>
        </p:txBody>
      </p:sp>
      <p:sp>
        <p:nvSpPr>
          <p:cNvPr id="2310" name="Line 262"/>
          <p:cNvSpPr>
            <a:spLocks noChangeShapeType="1"/>
          </p:cNvSpPr>
          <p:nvPr/>
        </p:nvSpPr>
        <p:spPr bwMode="auto">
          <a:xfrm flipV="1">
            <a:off x="4690836" y="5270325"/>
            <a:ext cx="0" cy="252050"/>
          </a:xfrm>
          <a:prstGeom prst="line">
            <a:avLst/>
          </a:prstGeom>
          <a:noFill/>
          <a:ln w="0">
            <a:solidFill>
              <a:srgbClr val="000000"/>
            </a:solidFill>
            <a:round/>
            <a:headEnd/>
            <a:tailEnd/>
          </a:ln>
        </p:spPr>
        <p:txBody>
          <a:bodyPr/>
          <a:lstStyle/>
          <a:p>
            <a:endParaRPr lang="en-US" dirty="0"/>
          </a:p>
        </p:txBody>
      </p:sp>
      <p:sp>
        <p:nvSpPr>
          <p:cNvPr id="2313" name="Line 265"/>
          <p:cNvSpPr>
            <a:spLocks noChangeShapeType="1"/>
          </p:cNvSpPr>
          <p:nvPr/>
        </p:nvSpPr>
        <p:spPr bwMode="auto">
          <a:xfrm flipV="1">
            <a:off x="5978615" y="5291507"/>
            <a:ext cx="1588" cy="182563"/>
          </a:xfrm>
          <a:prstGeom prst="line">
            <a:avLst/>
          </a:prstGeom>
          <a:noFill/>
          <a:ln w="0">
            <a:solidFill>
              <a:srgbClr val="000000"/>
            </a:solidFill>
            <a:round/>
            <a:headEnd/>
            <a:tailEnd/>
          </a:ln>
        </p:spPr>
        <p:txBody>
          <a:bodyPr/>
          <a:lstStyle/>
          <a:p>
            <a:endParaRPr lang="en-US" dirty="0"/>
          </a:p>
        </p:txBody>
      </p:sp>
      <p:sp>
        <p:nvSpPr>
          <p:cNvPr id="2314" name="Line 266"/>
          <p:cNvSpPr>
            <a:spLocks noChangeShapeType="1"/>
          </p:cNvSpPr>
          <p:nvPr/>
        </p:nvSpPr>
        <p:spPr bwMode="auto">
          <a:xfrm flipV="1">
            <a:off x="7459753" y="5301032"/>
            <a:ext cx="1587" cy="182563"/>
          </a:xfrm>
          <a:prstGeom prst="line">
            <a:avLst/>
          </a:prstGeom>
          <a:noFill/>
          <a:ln w="0">
            <a:solidFill>
              <a:srgbClr val="000000"/>
            </a:solidFill>
            <a:round/>
            <a:headEnd/>
            <a:tailEnd/>
          </a:ln>
        </p:spPr>
        <p:txBody>
          <a:bodyPr/>
          <a:lstStyle/>
          <a:p>
            <a:endParaRPr lang="en-US" dirty="0"/>
          </a:p>
        </p:txBody>
      </p:sp>
      <p:sp>
        <p:nvSpPr>
          <p:cNvPr id="2315" name="Line 267"/>
          <p:cNvSpPr>
            <a:spLocks noChangeShapeType="1"/>
          </p:cNvSpPr>
          <p:nvPr/>
        </p:nvSpPr>
        <p:spPr bwMode="auto">
          <a:xfrm flipV="1">
            <a:off x="6719978" y="5272457"/>
            <a:ext cx="1587" cy="219075"/>
          </a:xfrm>
          <a:prstGeom prst="line">
            <a:avLst/>
          </a:prstGeom>
          <a:noFill/>
          <a:ln w="0">
            <a:solidFill>
              <a:srgbClr val="000000"/>
            </a:solidFill>
            <a:round/>
            <a:headEnd/>
            <a:tailEnd/>
          </a:ln>
        </p:spPr>
        <p:txBody>
          <a:bodyPr/>
          <a:lstStyle/>
          <a:p>
            <a:endParaRPr lang="en-US" dirty="0"/>
          </a:p>
        </p:txBody>
      </p:sp>
      <p:sp>
        <p:nvSpPr>
          <p:cNvPr id="2316" name="Line 268"/>
          <p:cNvSpPr>
            <a:spLocks noChangeShapeType="1"/>
          </p:cNvSpPr>
          <p:nvPr/>
        </p:nvSpPr>
        <p:spPr bwMode="auto">
          <a:xfrm flipV="1">
            <a:off x="7085103" y="5301032"/>
            <a:ext cx="1587" cy="182563"/>
          </a:xfrm>
          <a:prstGeom prst="line">
            <a:avLst/>
          </a:prstGeom>
          <a:noFill/>
          <a:ln w="0">
            <a:solidFill>
              <a:srgbClr val="000000"/>
            </a:solidFill>
            <a:round/>
            <a:headEnd/>
            <a:tailEnd/>
          </a:ln>
        </p:spPr>
        <p:txBody>
          <a:bodyPr/>
          <a:lstStyle/>
          <a:p>
            <a:endParaRPr lang="en-US" dirty="0"/>
          </a:p>
        </p:txBody>
      </p:sp>
      <p:sp>
        <p:nvSpPr>
          <p:cNvPr id="2317" name="Line 269"/>
          <p:cNvSpPr>
            <a:spLocks noChangeShapeType="1"/>
          </p:cNvSpPr>
          <p:nvPr/>
        </p:nvSpPr>
        <p:spPr bwMode="auto">
          <a:xfrm flipV="1">
            <a:off x="6161178" y="5301032"/>
            <a:ext cx="1587" cy="182563"/>
          </a:xfrm>
          <a:prstGeom prst="line">
            <a:avLst/>
          </a:prstGeom>
          <a:noFill/>
          <a:ln w="0">
            <a:solidFill>
              <a:srgbClr val="000000"/>
            </a:solidFill>
            <a:round/>
            <a:headEnd/>
            <a:tailEnd/>
          </a:ln>
        </p:spPr>
        <p:txBody>
          <a:bodyPr/>
          <a:lstStyle/>
          <a:p>
            <a:endParaRPr lang="en-US" dirty="0"/>
          </a:p>
        </p:txBody>
      </p:sp>
      <p:sp>
        <p:nvSpPr>
          <p:cNvPr id="2318" name="Line 270"/>
          <p:cNvSpPr>
            <a:spLocks noChangeShapeType="1"/>
          </p:cNvSpPr>
          <p:nvPr/>
        </p:nvSpPr>
        <p:spPr bwMode="auto">
          <a:xfrm flipV="1">
            <a:off x="1697128" y="5266107"/>
            <a:ext cx="1587" cy="219075"/>
          </a:xfrm>
          <a:prstGeom prst="line">
            <a:avLst/>
          </a:prstGeom>
          <a:noFill/>
          <a:ln w="0">
            <a:solidFill>
              <a:srgbClr val="000000"/>
            </a:solidFill>
            <a:round/>
            <a:headEnd/>
            <a:tailEnd/>
          </a:ln>
        </p:spPr>
        <p:txBody>
          <a:bodyPr/>
          <a:lstStyle/>
          <a:p>
            <a:endParaRPr lang="en-US" dirty="0"/>
          </a:p>
        </p:txBody>
      </p:sp>
      <p:sp>
        <p:nvSpPr>
          <p:cNvPr id="2320" name="Line 272"/>
          <p:cNvSpPr>
            <a:spLocks noChangeShapeType="1"/>
          </p:cNvSpPr>
          <p:nvPr/>
        </p:nvSpPr>
        <p:spPr bwMode="auto">
          <a:xfrm flipV="1">
            <a:off x="3021691" y="5311827"/>
            <a:ext cx="1588" cy="182563"/>
          </a:xfrm>
          <a:prstGeom prst="line">
            <a:avLst/>
          </a:prstGeom>
          <a:noFill/>
          <a:ln w="0">
            <a:solidFill>
              <a:srgbClr val="000000"/>
            </a:solidFill>
            <a:round/>
            <a:headEnd/>
            <a:tailEnd/>
          </a:ln>
        </p:spPr>
        <p:txBody>
          <a:bodyPr/>
          <a:lstStyle/>
          <a:p>
            <a:endParaRPr lang="en-US" dirty="0"/>
          </a:p>
        </p:txBody>
      </p:sp>
      <p:sp>
        <p:nvSpPr>
          <p:cNvPr id="2321" name="Line 273"/>
          <p:cNvSpPr>
            <a:spLocks noChangeShapeType="1"/>
          </p:cNvSpPr>
          <p:nvPr/>
        </p:nvSpPr>
        <p:spPr bwMode="auto">
          <a:xfrm flipV="1">
            <a:off x="3208428" y="5311827"/>
            <a:ext cx="1587" cy="182563"/>
          </a:xfrm>
          <a:prstGeom prst="line">
            <a:avLst/>
          </a:prstGeom>
          <a:noFill/>
          <a:ln w="0">
            <a:solidFill>
              <a:srgbClr val="000000"/>
            </a:solidFill>
            <a:round/>
            <a:headEnd/>
            <a:tailEnd/>
          </a:ln>
        </p:spPr>
        <p:txBody>
          <a:bodyPr/>
          <a:lstStyle/>
          <a:p>
            <a:endParaRPr lang="en-US" dirty="0"/>
          </a:p>
        </p:txBody>
      </p:sp>
      <p:sp>
        <p:nvSpPr>
          <p:cNvPr id="2322" name="Line 274"/>
          <p:cNvSpPr>
            <a:spLocks noChangeShapeType="1"/>
          </p:cNvSpPr>
          <p:nvPr/>
        </p:nvSpPr>
        <p:spPr bwMode="auto">
          <a:xfrm flipV="1">
            <a:off x="3583078" y="5311827"/>
            <a:ext cx="1587" cy="182563"/>
          </a:xfrm>
          <a:prstGeom prst="line">
            <a:avLst/>
          </a:prstGeom>
          <a:noFill/>
          <a:ln w="0">
            <a:solidFill>
              <a:srgbClr val="000000"/>
            </a:solidFill>
            <a:round/>
            <a:headEnd/>
            <a:tailEnd/>
          </a:ln>
        </p:spPr>
        <p:txBody>
          <a:bodyPr/>
          <a:lstStyle/>
          <a:p>
            <a:endParaRPr lang="en-US" dirty="0"/>
          </a:p>
        </p:txBody>
      </p:sp>
      <p:sp>
        <p:nvSpPr>
          <p:cNvPr id="2324" name="Line 276"/>
          <p:cNvSpPr>
            <a:spLocks noChangeShapeType="1"/>
          </p:cNvSpPr>
          <p:nvPr/>
        </p:nvSpPr>
        <p:spPr bwMode="auto">
          <a:xfrm flipV="1">
            <a:off x="4322853" y="5326342"/>
            <a:ext cx="1587" cy="182563"/>
          </a:xfrm>
          <a:prstGeom prst="line">
            <a:avLst/>
          </a:prstGeom>
          <a:noFill/>
          <a:ln w="0">
            <a:solidFill>
              <a:srgbClr val="000000"/>
            </a:solidFill>
            <a:round/>
            <a:headEnd/>
            <a:tailEnd/>
          </a:ln>
        </p:spPr>
        <p:txBody>
          <a:bodyPr/>
          <a:lstStyle/>
          <a:p>
            <a:endParaRPr lang="en-US" dirty="0"/>
          </a:p>
        </p:txBody>
      </p:sp>
      <p:sp>
        <p:nvSpPr>
          <p:cNvPr id="2325" name="Line 277"/>
          <p:cNvSpPr>
            <a:spLocks noChangeShapeType="1"/>
          </p:cNvSpPr>
          <p:nvPr/>
        </p:nvSpPr>
        <p:spPr bwMode="auto">
          <a:xfrm flipV="1">
            <a:off x="4871901" y="5326342"/>
            <a:ext cx="1588" cy="182563"/>
          </a:xfrm>
          <a:prstGeom prst="line">
            <a:avLst/>
          </a:prstGeom>
          <a:noFill/>
          <a:ln w="0">
            <a:solidFill>
              <a:srgbClr val="000000"/>
            </a:solidFill>
            <a:round/>
            <a:headEnd/>
            <a:tailEnd/>
          </a:ln>
        </p:spPr>
        <p:txBody>
          <a:bodyPr/>
          <a:lstStyle/>
          <a:p>
            <a:endParaRPr lang="en-US" dirty="0"/>
          </a:p>
        </p:txBody>
      </p:sp>
      <p:sp>
        <p:nvSpPr>
          <p:cNvPr id="2326" name="Line 278"/>
          <p:cNvSpPr>
            <a:spLocks noChangeShapeType="1"/>
          </p:cNvSpPr>
          <p:nvPr/>
        </p:nvSpPr>
        <p:spPr bwMode="auto">
          <a:xfrm flipV="1">
            <a:off x="5054690" y="5335867"/>
            <a:ext cx="1588" cy="173038"/>
          </a:xfrm>
          <a:prstGeom prst="line">
            <a:avLst/>
          </a:prstGeom>
          <a:noFill/>
          <a:ln w="0">
            <a:solidFill>
              <a:srgbClr val="000000"/>
            </a:solidFill>
            <a:round/>
            <a:headEnd/>
            <a:tailEnd/>
          </a:ln>
        </p:spPr>
        <p:txBody>
          <a:bodyPr/>
          <a:lstStyle/>
          <a:p>
            <a:endParaRPr lang="en-US" dirty="0"/>
          </a:p>
        </p:txBody>
      </p:sp>
      <p:sp>
        <p:nvSpPr>
          <p:cNvPr id="2328" name="Line 280"/>
          <p:cNvSpPr>
            <a:spLocks noChangeShapeType="1"/>
          </p:cNvSpPr>
          <p:nvPr/>
        </p:nvSpPr>
        <p:spPr bwMode="auto">
          <a:xfrm flipV="1">
            <a:off x="5796053" y="5264520"/>
            <a:ext cx="1587" cy="236537"/>
          </a:xfrm>
          <a:prstGeom prst="line">
            <a:avLst/>
          </a:prstGeom>
          <a:noFill/>
          <a:ln w="0">
            <a:solidFill>
              <a:srgbClr val="000000"/>
            </a:solidFill>
            <a:round/>
            <a:headEnd/>
            <a:tailEnd/>
          </a:ln>
        </p:spPr>
        <p:txBody>
          <a:bodyPr/>
          <a:lstStyle/>
          <a:p>
            <a:endParaRPr lang="en-US" dirty="0"/>
          </a:p>
        </p:txBody>
      </p:sp>
      <p:sp>
        <p:nvSpPr>
          <p:cNvPr id="2329" name="Line 281"/>
          <p:cNvSpPr>
            <a:spLocks noChangeShapeType="1"/>
          </p:cNvSpPr>
          <p:nvPr/>
        </p:nvSpPr>
        <p:spPr bwMode="auto">
          <a:xfrm flipV="1">
            <a:off x="7267665" y="5301032"/>
            <a:ext cx="1588" cy="182563"/>
          </a:xfrm>
          <a:prstGeom prst="line">
            <a:avLst/>
          </a:prstGeom>
          <a:noFill/>
          <a:ln w="0">
            <a:solidFill>
              <a:srgbClr val="000000"/>
            </a:solidFill>
            <a:round/>
            <a:headEnd/>
            <a:tailEnd/>
          </a:ln>
        </p:spPr>
        <p:txBody>
          <a:bodyPr/>
          <a:lstStyle/>
          <a:p>
            <a:endParaRPr lang="en-US" dirty="0"/>
          </a:p>
        </p:txBody>
      </p:sp>
      <p:sp>
        <p:nvSpPr>
          <p:cNvPr id="2330" name="Line 282"/>
          <p:cNvSpPr>
            <a:spLocks noChangeShapeType="1"/>
          </p:cNvSpPr>
          <p:nvPr/>
        </p:nvSpPr>
        <p:spPr bwMode="auto">
          <a:xfrm flipV="1">
            <a:off x="6535828" y="5301032"/>
            <a:ext cx="1587" cy="182563"/>
          </a:xfrm>
          <a:prstGeom prst="line">
            <a:avLst/>
          </a:prstGeom>
          <a:noFill/>
          <a:ln w="0">
            <a:solidFill>
              <a:srgbClr val="000000"/>
            </a:solidFill>
            <a:round/>
            <a:headEnd/>
            <a:tailEnd/>
          </a:ln>
        </p:spPr>
        <p:txBody>
          <a:bodyPr/>
          <a:lstStyle/>
          <a:p>
            <a:endParaRPr lang="en-US" dirty="0"/>
          </a:p>
        </p:txBody>
      </p:sp>
      <p:sp>
        <p:nvSpPr>
          <p:cNvPr id="2331" name="Line 283"/>
          <p:cNvSpPr>
            <a:spLocks noChangeShapeType="1"/>
          </p:cNvSpPr>
          <p:nvPr/>
        </p:nvSpPr>
        <p:spPr bwMode="auto">
          <a:xfrm flipV="1">
            <a:off x="6902540" y="5301032"/>
            <a:ext cx="1588" cy="182563"/>
          </a:xfrm>
          <a:prstGeom prst="line">
            <a:avLst/>
          </a:prstGeom>
          <a:noFill/>
          <a:ln w="0">
            <a:solidFill>
              <a:srgbClr val="000000"/>
            </a:solidFill>
            <a:round/>
            <a:headEnd/>
            <a:tailEnd/>
          </a:ln>
        </p:spPr>
        <p:txBody>
          <a:bodyPr/>
          <a:lstStyle/>
          <a:p>
            <a:endParaRPr lang="en-US" dirty="0"/>
          </a:p>
        </p:txBody>
      </p:sp>
      <p:sp>
        <p:nvSpPr>
          <p:cNvPr id="2332" name="Line 284"/>
          <p:cNvSpPr>
            <a:spLocks noChangeShapeType="1"/>
          </p:cNvSpPr>
          <p:nvPr/>
        </p:nvSpPr>
        <p:spPr bwMode="auto">
          <a:xfrm flipV="1">
            <a:off x="8383678" y="5301032"/>
            <a:ext cx="1587" cy="182563"/>
          </a:xfrm>
          <a:prstGeom prst="line">
            <a:avLst/>
          </a:prstGeom>
          <a:noFill/>
          <a:ln w="0">
            <a:solidFill>
              <a:srgbClr val="000000"/>
            </a:solidFill>
            <a:round/>
            <a:headEnd/>
            <a:tailEnd/>
          </a:ln>
        </p:spPr>
        <p:txBody>
          <a:bodyPr/>
          <a:lstStyle/>
          <a:p>
            <a:endParaRPr lang="en-US" dirty="0"/>
          </a:p>
        </p:txBody>
      </p:sp>
      <p:sp>
        <p:nvSpPr>
          <p:cNvPr id="2333" name="Line 285"/>
          <p:cNvSpPr>
            <a:spLocks noChangeShapeType="1"/>
          </p:cNvSpPr>
          <p:nvPr/>
        </p:nvSpPr>
        <p:spPr bwMode="auto">
          <a:xfrm flipV="1">
            <a:off x="7642315" y="5264520"/>
            <a:ext cx="1588" cy="227012"/>
          </a:xfrm>
          <a:prstGeom prst="line">
            <a:avLst/>
          </a:prstGeom>
          <a:noFill/>
          <a:ln w="0">
            <a:solidFill>
              <a:srgbClr val="000000"/>
            </a:solidFill>
            <a:round/>
            <a:headEnd/>
            <a:tailEnd/>
          </a:ln>
        </p:spPr>
        <p:txBody>
          <a:bodyPr/>
          <a:lstStyle/>
          <a:p>
            <a:endParaRPr lang="en-US" dirty="0"/>
          </a:p>
        </p:txBody>
      </p:sp>
      <p:sp>
        <p:nvSpPr>
          <p:cNvPr id="2334" name="Line 286"/>
          <p:cNvSpPr>
            <a:spLocks noChangeShapeType="1"/>
          </p:cNvSpPr>
          <p:nvPr/>
        </p:nvSpPr>
        <p:spPr bwMode="auto">
          <a:xfrm flipV="1">
            <a:off x="8191590" y="5301032"/>
            <a:ext cx="1588" cy="182563"/>
          </a:xfrm>
          <a:prstGeom prst="line">
            <a:avLst/>
          </a:prstGeom>
          <a:noFill/>
          <a:ln w="0">
            <a:solidFill>
              <a:srgbClr val="000000"/>
            </a:solidFill>
            <a:round/>
            <a:headEnd/>
            <a:tailEnd/>
          </a:ln>
        </p:spPr>
        <p:txBody>
          <a:bodyPr/>
          <a:lstStyle/>
          <a:p>
            <a:endParaRPr lang="en-US" dirty="0"/>
          </a:p>
        </p:txBody>
      </p:sp>
      <p:sp>
        <p:nvSpPr>
          <p:cNvPr id="2335" name="Line 287"/>
          <p:cNvSpPr>
            <a:spLocks noChangeShapeType="1"/>
          </p:cNvSpPr>
          <p:nvPr/>
        </p:nvSpPr>
        <p:spPr bwMode="auto">
          <a:xfrm flipV="1">
            <a:off x="7826465" y="5301032"/>
            <a:ext cx="1588" cy="182563"/>
          </a:xfrm>
          <a:prstGeom prst="line">
            <a:avLst/>
          </a:prstGeom>
          <a:noFill/>
          <a:ln w="0">
            <a:solidFill>
              <a:srgbClr val="000000"/>
            </a:solidFill>
            <a:round/>
            <a:headEnd/>
            <a:tailEnd/>
          </a:ln>
        </p:spPr>
        <p:txBody>
          <a:bodyPr/>
          <a:lstStyle/>
          <a:p>
            <a:endParaRPr lang="en-US" dirty="0"/>
          </a:p>
        </p:txBody>
      </p:sp>
      <p:sp>
        <p:nvSpPr>
          <p:cNvPr id="2336" name="Line 288"/>
          <p:cNvSpPr>
            <a:spLocks noChangeShapeType="1"/>
          </p:cNvSpPr>
          <p:nvPr/>
        </p:nvSpPr>
        <p:spPr bwMode="auto">
          <a:xfrm flipV="1">
            <a:off x="8009028" y="5301032"/>
            <a:ext cx="1587" cy="182563"/>
          </a:xfrm>
          <a:prstGeom prst="line">
            <a:avLst/>
          </a:prstGeom>
          <a:noFill/>
          <a:ln w="0">
            <a:solidFill>
              <a:srgbClr val="000000"/>
            </a:solidFill>
            <a:round/>
            <a:headEnd/>
            <a:tailEnd/>
          </a:ln>
        </p:spPr>
        <p:txBody>
          <a:bodyPr/>
          <a:lstStyle/>
          <a:p>
            <a:endParaRPr lang="en-US" dirty="0"/>
          </a:p>
        </p:txBody>
      </p:sp>
      <p:sp>
        <p:nvSpPr>
          <p:cNvPr id="2337" name="Line 289"/>
          <p:cNvSpPr>
            <a:spLocks noChangeShapeType="1"/>
          </p:cNvSpPr>
          <p:nvPr/>
        </p:nvSpPr>
        <p:spPr bwMode="auto">
          <a:xfrm flipV="1">
            <a:off x="8566240" y="5264520"/>
            <a:ext cx="1588" cy="227012"/>
          </a:xfrm>
          <a:prstGeom prst="line">
            <a:avLst/>
          </a:prstGeom>
          <a:noFill/>
          <a:ln w="0">
            <a:solidFill>
              <a:srgbClr val="000000"/>
            </a:solidFill>
            <a:round/>
            <a:headEnd/>
            <a:tailEnd/>
          </a:ln>
        </p:spPr>
        <p:txBody>
          <a:bodyPr/>
          <a:lstStyle/>
          <a:p>
            <a:endParaRPr lang="en-US" dirty="0"/>
          </a:p>
        </p:txBody>
      </p:sp>
      <p:sp>
        <p:nvSpPr>
          <p:cNvPr id="2338" name="Line 290"/>
          <p:cNvSpPr>
            <a:spLocks noChangeShapeType="1"/>
          </p:cNvSpPr>
          <p:nvPr/>
        </p:nvSpPr>
        <p:spPr bwMode="auto">
          <a:xfrm flipV="1">
            <a:off x="1141503" y="5302620"/>
            <a:ext cx="1587" cy="182562"/>
          </a:xfrm>
          <a:prstGeom prst="line">
            <a:avLst/>
          </a:prstGeom>
          <a:noFill/>
          <a:ln w="0">
            <a:solidFill>
              <a:srgbClr val="000000"/>
            </a:solidFill>
            <a:round/>
            <a:headEnd/>
            <a:tailEnd/>
          </a:ln>
        </p:spPr>
        <p:txBody>
          <a:bodyPr/>
          <a:lstStyle/>
          <a:p>
            <a:endParaRPr lang="en-US" dirty="0"/>
          </a:p>
        </p:txBody>
      </p:sp>
      <p:sp>
        <p:nvSpPr>
          <p:cNvPr id="2339" name="Line 291"/>
          <p:cNvSpPr>
            <a:spLocks noChangeShapeType="1"/>
          </p:cNvSpPr>
          <p:nvPr/>
        </p:nvSpPr>
        <p:spPr bwMode="auto">
          <a:xfrm flipV="1">
            <a:off x="1511390" y="5302620"/>
            <a:ext cx="1588" cy="182562"/>
          </a:xfrm>
          <a:prstGeom prst="line">
            <a:avLst/>
          </a:prstGeom>
          <a:noFill/>
          <a:ln w="0">
            <a:solidFill>
              <a:srgbClr val="000000"/>
            </a:solidFill>
            <a:round/>
            <a:headEnd/>
            <a:tailEnd/>
          </a:ln>
        </p:spPr>
        <p:txBody>
          <a:bodyPr/>
          <a:lstStyle/>
          <a:p>
            <a:endParaRPr lang="en-US" dirty="0"/>
          </a:p>
        </p:txBody>
      </p:sp>
      <p:sp>
        <p:nvSpPr>
          <p:cNvPr id="2340" name="Line 292"/>
          <p:cNvSpPr>
            <a:spLocks noChangeShapeType="1"/>
          </p:cNvSpPr>
          <p:nvPr/>
        </p:nvSpPr>
        <p:spPr bwMode="auto">
          <a:xfrm flipV="1">
            <a:off x="1327240" y="5302620"/>
            <a:ext cx="1588" cy="182562"/>
          </a:xfrm>
          <a:prstGeom prst="line">
            <a:avLst/>
          </a:prstGeom>
          <a:noFill/>
          <a:ln w="0">
            <a:solidFill>
              <a:srgbClr val="000000"/>
            </a:solidFill>
            <a:round/>
            <a:headEnd/>
            <a:tailEnd/>
          </a:ln>
        </p:spPr>
        <p:txBody>
          <a:bodyPr/>
          <a:lstStyle/>
          <a:p>
            <a:endParaRPr lang="en-US" dirty="0"/>
          </a:p>
        </p:txBody>
      </p:sp>
      <p:sp>
        <p:nvSpPr>
          <p:cNvPr id="2341" name="Line 293"/>
          <p:cNvSpPr>
            <a:spLocks noChangeShapeType="1"/>
          </p:cNvSpPr>
          <p:nvPr/>
        </p:nvSpPr>
        <p:spPr bwMode="auto">
          <a:xfrm flipV="1">
            <a:off x="771615" y="5264520"/>
            <a:ext cx="1588" cy="220662"/>
          </a:xfrm>
          <a:prstGeom prst="line">
            <a:avLst/>
          </a:prstGeom>
          <a:noFill/>
          <a:ln w="0">
            <a:solidFill>
              <a:srgbClr val="000000"/>
            </a:solidFill>
            <a:round/>
            <a:headEnd/>
            <a:tailEnd/>
          </a:ln>
        </p:spPr>
        <p:txBody>
          <a:bodyPr/>
          <a:lstStyle/>
          <a:p>
            <a:endParaRPr lang="en-US" dirty="0"/>
          </a:p>
        </p:txBody>
      </p:sp>
      <p:sp>
        <p:nvSpPr>
          <p:cNvPr id="2342" name="Line 294"/>
          <p:cNvSpPr>
            <a:spLocks noChangeShapeType="1"/>
          </p:cNvSpPr>
          <p:nvPr/>
        </p:nvSpPr>
        <p:spPr bwMode="auto">
          <a:xfrm flipV="1">
            <a:off x="947711" y="5316907"/>
            <a:ext cx="1588" cy="164669"/>
          </a:xfrm>
          <a:prstGeom prst="line">
            <a:avLst/>
          </a:prstGeom>
          <a:noFill/>
          <a:ln w="0">
            <a:solidFill>
              <a:srgbClr val="000000"/>
            </a:solidFill>
            <a:round/>
            <a:headEnd/>
            <a:tailEnd/>
          </a:ln>
        </p:spPr>
        <p:txBody>
          <a:bodyPr/>
          <a:lstStyle/>
          <a:p>
            <a:endParaRPr lang="en-US" dirty="0"/>
          </a:p>
        </p:txBody>
      </p:sp>
      <p:sp>
        <p:nvSpPr>
          <p:cNvPr id="2348" name="Rectangle 300"/>
          <p:cNvSpPr>
            <a:spLocks noChangeArrowheads="1"/>
          </p:cNvSpPr>
          <p:nvPr/>
        </p:nvSpPr>
        <p:spPr bwMode="auto">
          <a:xfrm>
            <a:off x="1614578" y="5559795"/>
            <a:ext cx="190500" cy="136525"/>
          </a:xfrm>
          <a:prstGeom prst="rect">
            <a:avLst/>
          </a:prstGeom>
          <a:noFill/>
          <a:ln w="9525">
            <a:noFill/>
            <a:miter lim="800000"/>
            <a:headEnd/>
            <a:tailEnd/>
          </a:ln>
        </p:spPr>
        <p:txBody>
          <a:bodyPr wrap="none" lIns="0" tIns="0" rIns="0" bIns="0">
            <a:spAutoFit/>
          </a:bodyPr>
          <a:lstStyle/>
          <a:p>
            <a:r>
              <a:rPr lang="en-US" dirty="0">
                <a:solidFill>
                  <a:srgbClr val="000000"/>
                </a:solidFill>
              </a:rPr>
              <a:t>405</a:t>
            </a:r>
            <a:endParaRPr lang="en-US" sz="1800" dirty="0"/>
          </a:p>
        </p:txBody>
      </p:sp>
      <p:sp>
        <p:nvSpPr>
          <p:cNvPr id="2350" name="Rectangle 302"/>
          <p:cNvSpPr>
            <a:spLocks noChangeArrowheads="1"/>
          </p:cNvSpPr>
          <p:nvPr/>
        </p:nvSpPr>
        <p:spPr bwMode="auto">
          <a:xfrm>
            <a:off x="3652838" y="5535483"/>
            <a:ext cx="256480" cy="138499"/>
          </a:xfrm>
          <a:prstGeom prst="rect">
            <a:avLst/>
          </a:prstGeom>
          <a:noFill/>
          <a:ln w="9525">
            <a:noFill/>
            <a:miter lim="800000"/>
            <a:headEnd/>
            <a:tailEnd/>
          </a:ln>
        </p:spPr>
        <p:txBody>
          <a:bodyPr wrap="none" lIns="0" tIns="0" rIns="0" bIns="0">
            <a:spAutoFit/>
          </a:bodyPr>
          <a:lstStyle/>
          <a:p>
            <a:r>
              <a:rPr lang="en-US" dirty="0" smtClean="0">
                <a:solidFill>
                  <a:srgbClr val="000000"/>
                </a:solidFill>
              </a:rPr>
              <a:t>2030</a:t>
            </a:r>
            <a:endParaRPr lang="en-US" sz="1800" dirty="0"/>
          </a:p>
        </p:txBody>
      </p:sp>
      <p:sp>
        <p:nvSpPr>
          <p:cNvPr id="2351" name="Rectangle 303"/>
          <p:cNvSpPr>
            <a:spLocks noChangeArrowheads="1"/>
          </p:cNvSpPr>
          <p:nvPr/>
        </p:nvSpPr>
        <p:spPr bwMode="auto">
          <a:xfrm>
            <a:off x="4561476" y="5532581"/>
            <a:ext cx="256480" cy="138499"/>
          </a:xfrm>
          <a:prstGeom prst="rect">
            <a:avLst/>
          </a:prstGeom>
          <a:noFill/>
          <a:ln w="9525">
            <a:noFill/>
            <a:miter lim="800000"/>
            <a:headEnd/>
            <a:tailEnd/>
          </a:ln>
        </p:spPr>
        <p:txBody>
          <a:bodyPr wrap="none" lIns="0" tIns="0" rIns="0" bIns="0">
            <a:spAutoFit/>
          </a:bodyPr>
          <a:lstStyle/>
          <a:p>
            <a:r>
              <a:rPr lang="en-US" dirty="0" smtClean="0">
                <a:solidFill>
                  <a:srgbClr val="000000"/>
                </a:solidFill>
              </a:rPr>
              <a:t>2035</a:t>
            </a:r>
            <a:endParaRPr lang="en-US" sz="1800" dirty="0"/>
          </a:p>
        </p:txBody>
      </p:sp>
      <p:sp>
        <p:nvSpPr>
          <p:cNvPr id="2356" name="Rectangle 308"/>
          <p:cNvSpPr>
            <a:spLocks noChangeArrowheads="1"/>
          </p:cNvSpPr>
          <p:nvPr/>
        </p:nvSpPr>
        <p:spPr bwMode="auto">
          <a:xfrm>
            <a:off x="676365" y="5540745"/>
            <a:ext cx="190500" cy="136525"/>
          </a:xfrm>
          <a:prstGeom prst="rect">
            <a:avLst/>
          </a:prstGeom>
          <a:noFill/>
          <a:ln w="9525">
            <a:noFill/>
            <a:miter lim="800000"/>
            <a:headEnd/>
            <a:tailEnd/>
          </a:ln>
        </p:spPr>
        <p:txBody>
          <a:bodyPr wrap="none" lIns="0" tIns="0" rIns="0" bIns="0">
            <a:spAutoFit/>
          </a:bodyPr>
          <a:lstStyle/>
          <a:p>
            <a:r>
              <a:rPr lang="en-US" dirty="0">
                <a:solidFill>
                  <a:srgbClr val="000000"/>
                </a:solidFill>
              </a:rPr>
              <a:t>400</a:t>
            </a:r>
            <a:endParaRPr lang="en-US" sz="1800" dirty="0"/>
          </a:p>
        </p:txBody>
      </p:sp>
      <p:sp>
        <p:nvSpPr>
          <p:cNvPr id="2374" name="Line 326"/>
          <p:cNvSpPr>
            <a:spLocks noChangeShapeType="1"/>
          </p:cNvSpPr>
          <p:nvPr/>
        </p:nvSpPr>
        <p:spPr bwMode="auto">
          <a:xfrm flipV="1">
            <a:off x="4353015" y="3214830"/>
            <a:ext cx="1588" cy="182563"/>
          </a:xfrm>
          <a:prstGeom prst="line">
            <a:avLst/>
          </a:prstGeom>
          <a:noFill/>
          <a:ln w="0">
            <a:solidFill>
              <a:srgbClr val="000000"/>
            </a:solidFill>
            <a:round/>
            <a:headEnd/>
            <a:tailEnd/>
          </a:ln>
        </p:spPr>
        <p:txBody>
          <a:bodyPr/>
          <a:lstStyle/>
          <a:p>
            <a:endParaRPr lang="en-US" dirty="0"/>
          </a:p>
        </p:txBody>
      </p:sp>
      <p:sp>
        <p:nvSpPr>
          <p:cNvPr id="2375" name="Line 327"/>
          <p:cNvSpPr>
            <a:spLocks noChangeShapeType="1"/>
          </p:cNvSpPr>
          <p:nvPr/>
        </p:nvSpPr>
        <p:spPr bwMode="auto">
          <a:xfrm flipV="1">
            <a:off x="7001955" y="4866056"/>
            <a:ext cx="0" cy="560177"/>
          </a:xfrm>
          <a:prstGeom prst="line">
            <a:avLst/>
          </a:prstGeom>
          <a:noFill/>
          <a:ln w="0">
            <a:solidFill>
              <a:srgbClr val="000000"/>
            </a:solidFill>
            <a:round/>
            <a:headEnd/>
            <a:tailEnd/>
          </a:ln>
        </p:spPr>
        <p:txBody>
          <a:bodyPr/>
          <a:lstStyle/>
          <a:p>
            <a:endParaRPr lang="en-US" dirty="0"/>
          </a:p>
        </p:txBody>
      </p:sp>
      <p:sp>
        <p:nvSpPr>
          <p:cNvPr id="2381" name="Rectangle 333"/>
          <p:cNvSpPr>
            <a:spLocks noChangeArrowheads="1"/>
          </p:cNvSpPr>
          <p:nvPr/>
        </p:nvSpPr>
        <p:spPr bwMode="auto">
          <a:xfrm>
            <a:off x="3743188" y="2887344"/>
            <a:ext cx="140493" cy="469900"/>
          </a:xfrm>
          <a:prstGeom prst="rect">
            <a:avLst/>
          </a:prstGeom>
          <a:noFill/>
          <a:ln w="19050">
            <a:solidFill>
              <a:schemeClr val="tx1"/>
            </a:solidFill>
            <a:miter lim="800000"/>
            <a:headEnd/>
            <a:tailEnd/>
          </a:ln>
          <a:effectLst/>
        </p:spPr>
        <p:txBody>
          <a:bodyPr wrap="none" anchor="ctr"/>
          <a:lstStyle/>
          <a:p>
            <a:endParaRPr lang="en-US" dirty="0"/>
          </a:p>
        </p:txBody>
      </p:sp>
      <p:sp>
        <p:nvSpPr>
          <p:cNvPr id="2382" name="Rectangle 334"/>
          <p:cNvSpPr>
            <a:spLocks noChangeArrowheads="1"/>
          </p:cNvSpPr>
          <p:nvPr/>
        </p:nvSpPr>
        <p:spPr bwMode="auto">
          <a:xfrm>
            <a:off x="6304195" y="2877487"/>
            <a:ext cx="183559" cy="469900"/>
          </a:xfrm>
          <a:prstGeom prst="rect">
            <a:avLst/>
          </a:prstGeom>
          <a:noFill/>
          <a:ln w="19050">
            <a:solidFill>
              <a:schemeClr val="tx1"/>
            </a:solidFill>
            <a:miter lim="800000"/>
            <a:headEnd/>
            <a:tailEnd/>
          </a:ln>
          <a:effectLst/>
        </p:spPr>
        <p:txBody>
          <a:bodyPr wrap="none" anchor="ctr"/>
          <a:lstStyle/>
          <a:p>
            <a:endParaRPr lang="en-US" dirty="0"/>
          </a:p>
        </p:txBody>
      </p:sp>
      <p:sp>
        <p:nvSpPr>
          <p:cNvPr id="2388" name="Rectangle 340"/>
          <p:cNvSpPr>
            <a:spLocks noChangeArrowheads="1"/>
          </p:cNvSpPr>
          <p:nvPr/>
        </p:nvSpPr>
        <p:spPr bwMode="auto">
          <a:xfrm>
            <a:off x="3124999" y="4953607"/>
            <a:ext cx="205445" cy="469900"/>
          </a:xfrm>
          <a:prstGeom prst="rect">
            <a:avLst/>
          </a:prstGeom>
          <a:noFill/>
          <a:ln w="19050">
            <a:solidFill>
              <a:schemeClr val="tx1"/>
            </a:solidFill>
            <a:miter lim="800000"/>
            <a:headEnd/>
            <a:tailEnd/>
          </a:ln>
          <a:effectLst/>
        </p:spPr>
        <p:txBody>
          <a:bodyPr wrap="none" anchor="ctr"/>
          <a:lstStyle/>
          <a:p>
            <a:endParaRPr lang="en-US" dirty="0"/>
          </a:p>
        </p:txBody>
      </p:sp>
      <p:sp>
        <p:nvSpPr>
          <p:cNvPr id="2393" name="Rectangle 345"/>
          <p:cNvSpPr>
            <a:spLocks noChangeArrowheads="1"/>
          </p:cNvSpPr>
          <p:nvPr/>
        </p:nvSpPr>
        <p:spPr bwMode="auto">
          <a:xfrm>
            <a:off x="4516032" y="4953516"/>
            <a:ext cx="42862" cy="469900"/>
          </a:xfrm>
          <a:prstGeom prst="rect">
            <a:avLst/>
          </a:prstGeom>
          <a:noFill/>
          <a:ln w="19050">
            <a:solidFill>
              <a:schemeClr val="tx1"/>
            </a:solidFill>
            <a:miter lim="800000"/>
            <a:headEnd/>
            <a:tailEnd/>
          </a:ln>
          <a:effectLst/>
        </p:spPr>
        <p:txBody>
          <a:bodyPr wrap="none" anchor="ctr"/>
          <a:lstStyle/>
          <a:p>
            <a:endParaRPr lang="en-US" dirty="0"/>
          </a:p>
        </p:txBody>
      </p:sp>
      <p:sp>
        <p:nvSpPr>
          <p:cNvPr id="2394" name="Line 346"/>
          <p:cNvSpPr>
            <a:spLocks noChangeShapeType="1"/>
          </p:cNvSpPr>
          <p:nvPr/>
        </p:nvSpPr>
        <p:spPr bwMode="auto">
          <a:xfrm>
            <a:off x="2678203" y="5421682"/>
            <a:ext cx="2912718" cy="0"/>
          </a:xfrm>
          <a:prstGeom prst="line">
            <a:avLst/>
          </a:prstGeom>
          <a:noFill/>
          <a:ln w="0">
            <a:solidFill>
              <a:srgbClr val="000000"/>
            </a:solidFill>
            <a:round/>
            <a:headEnd/>
            <a:tailEnd/>
          </a:ln>
        </p:spPr>
        <p:txBody>
          <a:bodyPr/>
          <a:lstStyle/>
          <a:p>
            <a:endParaRPr lang="en-US" dirty="0"/>
          </a:p>
        </p:txBody>
      </p:sp>
      <p:sp>
        <p:nvSpPr>
          <p:cNvPr id="2395" name="Line 347"/>
          <p:cNvSpPr>
            <a:spLocks noChangeShapeType="1"/>
          </p:cNvSpPr>
          <p:nvPr/>
        </p:nvSpPr>
        <p:spPr bwMode="auto">
          <a:xfrm>
            <a:off x="549365" y="5424857"/>
            <a:ext cx="2052638" cy="0"/>
          </a:xfrm>
          <a:prstGeom prst="line">
            <a:avLst/>
          </a:prstGeom>
          <a:noFill/>
          <a:ln w="0">
            <a:solidFill>
              <a:srgbClr val="000000"/>
            </a:solidFill>
            <a:round/>
            <a:headEnd/>
            <a:tailEnd/>
          </a:ln>
        </p:spPr>
        <p:txBody>
          <a:bodyPr/>
          <a:lstStyle/>
          <a:p>
            <a:endParaRPr lang="en-US" dirty="0"/>
          </a:p>
        </p:txBody>
      </p:sp>
      <p:sp>
        <p:nvSpPr>
          <p:cNvPr id="2396" name="Line 348"/>
          <p:cNvSpPr>
            <a:spLocks noChangeShapeType="1"/>
          </p:cNvSpPr>
          <p:nvPr/>
        </p:nvSpPr>
        <p:spPr bwMode="auto">
          <a:xfrm flipH="1">
            <a:off x="2638515" y="5345482"/>
            <a:ext cx="63500" cy="136525"/>
          </a:xfrm>
          <a:prstGeom prst="line">
            <a:avLst/>
          </a:prstGeom>
          <a:noFill/>
          <a:ln w="0">
            <a:solidFill>
              <a:srgbClr val="000000"/>
            </a:solidFill>
            <a:round/>
            <a:headEnd/>
            <a:tailEnd/>
          </a:ln>
        </p:spPr>
        <p:txBody>
          <a:bodyPr/>
          <a:lstStyle/>
          <a:p>
            <a:endParaRPr lang="en-US" dirty="0"/>
          </a:p>
        </p:txBody>
      </p:sp>
      <p:sp>
        <p:nvSpPr>
          <p:cNvPr id="2397" name="Line 349"/>
          <p:cNvSpPr>
            <a:spLocks noChangeShapeType="1"/>
          </p:cNvSpPr>
          <p:nvPr/>
        </p:nvSpPr>
        <p:spPr bwMode="auto">
          <a:xfrm flipH="1">
            <a:off x="2573428" y="5345482"/>
            <a:ext cx="65087" cy="136525"/>
          </a:xfrm>
          <a:prstGeom prst="line">
            <a:avLst/>
          </a:prstGeom>
          <a:noFill/>
          <a:ln w="0">
            <a:solidFill>
              <a:srgbClr val="000000"/>
            </a:solidFill>
            <a:round/>
            <a:headEnd/>
            <a:tailEnd/>
          </a:ln>
        </p:spPr>
        <p:txBody>
          <a:bodyPr/>
          <a:lstStyle/>
          <a:p>
            <a:endParaRPr lang="en-US" dirty="0"/>
          </a:p>
        </p:txBody>
      </p:sp>
      <p:sp>
        <p:nvSpPr>
          <p:cNvPr id="2398" name="Line 350"/>
          <p:cNvSpPr>
            <a:spLocks noChangeShapeType="1"/>
          </p:cNvSpPr>
          <p:nvPr/>
        </p:nvSpPr>
        <p:spPr bwMode="auto">
          <a:xfrm flipH="1">
            <a:off x="5590921" y="5353419"/>
            <a:ext cx="63500" cy="136525"/>
          </a:xfrm>
          <a:prstGeom prst="line">
            <a:avLst/>
          </a:prstGeom>
          <a:noFill/>
          <a:ln w="0">
            <a:solidFill>
              <a:srgbClr val="000000"/>
            </a:solidFill>
            <a:round/>
            <a:headEnd/>
            <a:tailEnd/>
          </a:ln>
        </p:spPr>
        <p:txBody>
          <a:bodyPr/>
          <a:lstStyle/>
          <a:p>
            <a:endParaRPr lang="en-US" dirty="0"/>
          </a:p>
        </p:txBody>
      </p:sp>
      <p:sp>
        <p:nvSpPr>
          <p:cNvPr id="2399" name="Line 351"/>
          <p:cNvSpPr>
            <a:spLocks noChangeShapeType="1"/>
          </p:cNvSpPr>
          <p:nvPr/>
        </p:nvSpPr>
        <p:spPr bwMode="auto">
          <a:xfrm flipH="1">
            <a:off x="5552798" y="5355455"/>
            <a:ext cx="65087" cy="136525"/>
          </a:xfrm>
          <a:prstGeom prst="line">
            <a:avLst/>
          </a:prstGeom>
          <a:noFill/>
          <a:ln w="0">
            <a:solidFill>
              <a:srgbClr val="000000"/>
            </a:solidFill>
            <a:round/>
            <a:headEnd/>
            <a:tailEnd/>
          </a:ln>
        </p:spPr>
        <p:txBody>
          <a:bodyPr/>
          <a:lstStyle/>
          <a:p>
            <a:endParaRPr lang="en-US" dirty="0"/>
          </a:p>
        </p:txBody>
      </p:sp>
      <p:sp>
        <p:nvSpPr>
          <p:cNvPr id="2401" name="Freeform 353"/>
          <p:cNvSpPr>
            <a:spLocks/>
          </p:cNvSpPr>
          <p:nvPr/>
        </p:nvSpPr>
        <p:spPr bwMode="auto">
          <a:xfrm flipH="1">
            <a:off x="4537463" y="4190483"/>
            <a:ext cx="470294" cy="1233235"/>
          </a:xfrm>
          <a:custGeom>
            <a:avLst/>
            <a:gdLst>
              <a:gd name="connsiteX0" fmla="*/ 10241 w 10241"/>
              <a:gd name="connsiteY0" fmla="*/ 14987 h 14987"/>
              <a:gd name="connsiteX1" fmla="*/ 10241 w 10241"/>
              <a:gd name="connsiteY1" fmla="*/ 4987 h 14987"/>
              <a:gd name="connsiteX2" fmla="*/ 0 w 10241"/>
              <a:gd name="connsiteY2" fmla="*/ 0 h 14987"/>
            </a:gdLst>
            <a:ahLst/>
            <a:cxnLst>
              <a:cxn ang="0">
                <a:pos x="connsiteX0" y="connsiteY0"/>
              </a:cxn>
              <a:cxn ang="0">
                <a:pos x="connsiteX1" y="connsiteY1"/>
              </a:cxn>
              <a:cxn ang="0">
                <a:pos x="connsiteX2" y="connsiteY2"/>
              </a:cxn>
            </a:cxnLst>
            <a:rect l="l" t="t" r="r" b="b"/>
            <a:pathLst>
              <a:path w="10241" h="14987">
                <a:moveTo>
                  <a:pt x="10241" y="14987"/>
                </a:moveTo>
                <a:lnTo>
                  <a:pt x="10241" y="4987"/>
                </a:lnTo>
                <a:lnTo>
                  <a:pt x="0" y="0"/>
                </a:lnTo>
              </a:path>
            </a:pathLst>
          </a:custGeom>
          <a:noFill/>
          <a:ln w="0">
            <a:solidFill>
              <a:srgbClr val="000000"/>
            </a:solidFill>
            <a:prstDash val="solid"/>
            <a:round/>
            <a:headEnd/>
            <a:tailEnd/>
          </a:ln>
        </p:spPr>
        <p:txBody>
          <a:bodyPr/>
          <a:lstStyle/>
          <a:p>
            <a:endParaRPr lang="en-US" dirty="0"/>
          </a:p>
        </p:txBody>
      </p:sp>
      <p:sp>
        <p:nvSpPr>
          <p:cNvPr id="2402" name="Rectangle 354"/>
          <p:cNvSpPr>
            <a:spLocks noChangeArrowheads="1"/>
          </p:cNvSpPr>
          <p:nvPr/>
        </p:nvSpPr>
        <p:spPr bwMode="auto">
          <a:xfrm>
            <a:off x="4752271" y="4951087"/>
            <a:ext cx="253961" cy="469900"/>
          </a:xfrm>
          <a:prstGeom prst="rect">
            <a:avLst/>
          </a:prstGeom>
          <a:noFill/>
          <a:ln w="19050">
            <a:solidFill>
              <a:schemeClr val="tx1"/>
            </a:solidFill>
            <a:miter lim="800000"/>
            <a:headEnd/>
            <a:tailEnd/>
          </a:ln>
          <a:effectLst/>
        </p:spPr>
        <p:txBody>
          <a:bodyPr wrap="none" anchor="ctr"/>
          <a:lstStyle/>
          <a:p>
            <a:endParaRPr lang="en-US" dirty="0"/>
          </a:p>
        </p:txBody>
      </p:sp>
      <p:sp>
        <p:nvSpPr>
          <p:cNvPr id="2403" name="Text Box 355"/>
          <p:cNvSpPr txBox="1">
            <a:spLocks noChangeArrowheads="1"/>
          </p:cNvSpPr>
          <p:nvPr/>
        </p:nvSpPr>
        <p:spPr bwMode="auto">
          <a:xfrm>
            <a:off x="4922700" y="3860121"/>
            <a:ext cx="861134" cy="646331"/>
          </a:xfrm>
          <a:prstGeom prst="rect">
            <a:avLst/>
          </a:prstGeom>
          <a:noFill/>
          <a:ln w="9525">
            <a:noFill/>
            <a:miter lim="800000"/>
            <a:headEnd/>
            <a:tailEnd/>
          </a:ln>
          <a:effectLst/>
        </p:spPr>
        <p:txBody>
          <a:bodyPr wrap="none">
            <a:spAutoFit/>
          </a:bodyPr>
          <a:lstStyle/>
          <a:p>
            <a:pPr algn="ctr"/>
            <a:r>
              <a:rPr lang="en-US" b="1" dirty="0"/>
              <a:t>Command</a:t>
            </a:r>
          </a:p>
          <a:p>
            <a:pPr algn="ctr"/>
            <a:r>
              <a:rPr lang="en-US" dirty="0" smtClean="0"/>
              <a:t>BPSK/RHC</a:t>
            </a:r>
            <a:endParaRPr lang="en-US" dirty="0"/>
          </a:p>
          <a:p>
            <a:pPr algn="ctr"/>
            <a:r>
              <a:rPr lang="en-US" b="1" dirty="0"/>
              <a:t>2034.2 </a:t>
            </a:r>
            <a:r>
              <a:rPr lang="en-US" b="1" dirty="0" smtClean="0"/>
              <a:t>MHz</a:t>
            </a:r>
          </a:p>
          <a:p>
            <a:pPr algn="ctr"/>
            <a:r>
              <a:rPr lang="en-US" dirty="0" smtClean="0"/>
              <a:t>BW=128 kHz</a:t>
            </a:r>
            <a:endParaRPr lang="en-US" dirty="0"/>
          </a:p>
        </p:txBody>
      </p:sp>
      <p:sp>
        <p:nvSpPr>
          <p:cNvPr id="2404" name="Freeform 356"/>
          <p:cNvSpPr>
            <a:spLocks/>
          </p:cNvSpPr>
          <p:nvPr/>
        </p:nvSpPr>
        <p:spPr bwMode="auto">
          <a:xfrm flipH="1">
            <a:off x="4871938" y="4894985"/>
            <a:ext cx="219265" cy="505460"/>
          </a:xfrm>
          <a:custGeom>
            <a:avLst/>
            <a:gdLst/>
            <a:ahLst/>
            <a:cxnLst>
              <a:cxn ang="0">
                <a:pos x="161" y="874"/>
              </a:cxn>
              <a:cxn ang="0">
                <a:pos x="161" y="0"/>
              </a:cxn>
              <a:cxn ang="0">
                <a:pos x="0" y="0"/>
              </a:cxn>
            </a:cxnLst>
            <a:rect l="0" t="0" r="r" b="b"/>
            <a:pathLst>
              <a:path w="161" h="874">
                <a:moveTo>
                  <a:pt x="161" y="874"/>
                </a:moveTo>
                <a:lnTo>
                  <a:pt x="161" y="0"/>
                </a:lnTo>
                <a:lnTo>
                  <a:pt x="0" y="0"/>
                </a:lnTo>
              </a:path>
            </a:pathLst>
          </a:custGeom>
          <a:noFill/>
          <a:ln w="0">
            <a:solidFill>
              <a:srgbClr val="000000"/>
            </a:solidFill>
            <a:prstDash val="solid"/>
            <a:round/>
            <a:headEnd/>
            <a:tailEnd/>
          </a:ln>
        </p:spPr>
        <p:txBody>
          <a:bodyPr/>
          <a:lstStyle/>
          <a:p>
            <a:endParaRPr lang="en-US" dirty="0"/>
          </a:p>
        </p:txBody>
      </p:sp>
      <p:sp>
        <p:nvSpPr>
          <p:cNvPr id="2406" name="Text Box 358"/>
          <p:cNvSpPr txBox="1">
            <a:spLocks noChangeArrowheads="1"/>
          </p:cNvSpPr>
          <p:nvPr/>
        </p:nvSpPr>
        <p:spPr bwMode="auto">
          <a:xfrm>
            <a:off x="3731168" y="3793584"/>
            <a:ext cx="934871" cy="923330"/>
          </a:xfrm>
          <a:prstGeom prst="rect">
            <a:avLst/>
          </a:prstGeom>
          <a:noFill/>
          <a:ln w="9525">
            <a:noFill/>
            <a:miter lim="800000"/>
            <a:headEnd/>
            <a:tailEnd/>
          </a:ln>
          <a:effectLst/>
        </p:spPr>
        <p:txBody>
          <a:bodyPr wrap="none">
            <a:spAutoFit/>
          </a:bodyPr>
          <a:lstStyle/>
          <a:p>
            <a:pPr algn="ctr"/>
            <a:r>
              <a:rPr lang="en-US" b="1" dirty="0"/>
              <a:t>DCPC</a:t>
            </a:r>
          </a:p>
          <a:p>
            <a:pPr algn="ctr"/>
            <a:r>
              <a:rPr lang="en-US" dirty="0" smtClean="0"/>
              <a:t>QPSK/DSSS</a:t>
            </a:r>
          </a:p>
          <a:p>
            <a:pPr algn="ctr"/>
            <a:r>
              <a:rPr lang="en-US" dirty="0" smtClean="0"/>
              <a:t>RHC Pol</a:t>
            </a:r>
            <a:endParaRPr lang="en-US" dirty="0"/>
          </a:p>
          <a:p>
            <a:pPr algn="ctr"/>
            <a:r>
              <a:rPr lang="en-US" b="1" dirty="0"/>
              <a:t>2032.775 MHz</a:t>
            </a:r>
          </a:p>
          <a:p>
            <a:pPr algn="ctr"/>
            <a:r>
              <a:rPr lang="en-US" b="1" dirty="0"/>
              <a:t>2032.825 </a:t>
            </a:r>
            <a:r>
              <a:rPr lang="en-US" b="1" dirty="0" smtClean="0"/>
              <a:t>MHz</a:t>
            </a:r>
          </a:p>
          <a:p>
            <a:pPr algn="ctr"/>
            <a:r>
              <a:rPr lang="en-US" dirty="0" smtClean="0">
                <a:cs typeface="Arial" charset="0"/>
              </a:rPr>
              <a:t>BW=95 kHz</a:t>
            </a:r>
            <a:endParaRPr lang="en-US" dirty="0">
              <a:cs typeface="Arial" charset="0"/>
            </a:endParaRPr>
          </a:p>
        </p:txBody>
      </p:sp>
      <p:sp>
        <p:nvSpPr>
          <p:cNvPr id="2407" name="Rectangle 359"/>
          <p:cNvSpPr>
            <a:spLocks noChangeArrowheads="1"/>
          </p:cNvSpPr>
          <p:nvPr/>
        </p:nvSpPr>
        <p:spPr bwMode="auto">
          <a:xfrm>
            <a:off x="1094049" y="4957357"/>
            <a:ext cx="94672" cy="469900"/>
          </a:xfrm>
          <a:prstGeom prst="rect">
            <a:avLst/>
          </a:prstGeom>
          <a:noFill/>
          <a:ln w="19050">
            <a:solidFill>
              <a:schemeClr val="tx1"/>
            </a:solidFill>
            <a:miter lim="800000"/>
            <a:headEnd/>
            <a:tailEnd/>
          </a:ln>
          <a:effectLst/>
        </p:spPr>
        <p:txBody>
          <a:bodyPr wrap="none" anchor="ctr"/>
          <a:lstStyle/>
          <a:p>
            <a:endParaRPr lang="en-US" dirty="0"/>
          </a:p>
        </p:txBody>
      </p:sp>
      <p:sp>
        <p:nvSpPr>
          <p:cNvPr id="2408" name="Text Box 360"/>
          <p:cNvSpPr txBox="1">
            <a:spLocks noChangeArrowheads="1"/>
          </p:cNvSpPr>
          <p:nvPr/>
        </p:nvSpPr>
        <p:spPr bwMode="auto">
          <a:xfrm>
            <a:off x="250719" y="4022512"/>
            <a:ext cx="909531" cy="923330"/>
          </a:xfrm>
          <a:prstGeom prst="rect">
            <a:avLst/>
          </a:prstGeom>
          <a:noFill/>
          <a:ln w="9525">
            <a:noFill/>
            <a:miter lim="800000"/>
            <a:headEnd/>
            <a:tailEnd/>
          </a:ln>
          <a:effectLst/>
        </p:spPr>
        <p:txBody>
          <a:bodyPr wrap="square">
            <a:spAutoFit/>
          </a:bodyPr>
          <a:lstStyle/>
          <a:p>
            <a:pPr algn="ctr"/>
            <a:r>
              <a:rPr lang="en-US" b="1" dirty="0"/>
              <a:t>DCPR</a:t>
            </a:r>
          </a:p>
          <a:p>
            <a:pPr algn="ctr"/>
            <a:r>
              <a:rPr lang="en-US" dirty="0" smtClean="0"/>
              <a:t>8PSK/FDM</a:t>
            </a:r>
            <a:r>
              <a:rPr lang="en-US" baseline="30000" dirty="0" smtClean="0"/>
              <a:t>(</a:t>
            </a:r>
            <a:r>
              <a:rPr lang="en-US" baseline="30000" dirty="0" smtClean="0">
                <a:latin typeface="Arial"/>
                <a:cs typeface="Arial"/>
              </a:rPr>
              <a:t>†)</a:t>
            </a:r>
            <a:endParaRPr lang="en-US" baseline="30000" dirty="0"/>
          </a:p>
          <a:p>
            <a:pPr algn="ctr"/>
            <a:r>
              <a:rPr lang="en-US" dirty="0" smtClean="0"/>
              <a:t>RHC Pol</a:t>
            </a:r>
          </a:p>
          <a:p>
            <a:pPr algn="ctr"/>
            <a:r>
              <a:rPr lang="en-US" b="1" dirty="0" smtClean="0"/>
              <a:t>401.7 MHz to</a:t>
            </a:r>
            <a:endParaRPr lang="en-US" b="1" dirty="0"/>
          </a:p>
          <a:p>
            <a:pPr algn="ctr"/>
            <a:r>
              <a:rPr lang="en-US" b="1" dirty="0" smtClean="0"/>
              <a:t>402.4 MHz</a:t>
            </a:r>
          </a:p>
          <a:p>
            <a:pPr algn="ctr"/>
            <a:r>
              <a:rPr lang="en-US" dirty="0" smtClean="0"/>
              <a:t>BW=0.7 MHz</a:t>
            </a:r>
            <a:endParaRPr lang="en-US" dirty="0"/>
          </a:p>
        </p:txBody>
      </p:sp>
      <p:sp>
        <p:nvSpPr>
          <p:cNvPr id="2409" name="Freeform 361"/>
          <p:cNvSpPr>
            <a:spLocks/>
          </p:cNvSpPr>
          <p:nvPr/>
        </p:nvSpPr>
        <p:spPr bwMode="auto">
          <a:xfrm>
            <a:off x="802864" y="4050083"/>
            <a:ext cx="385858" cy="1374566"/>
          </a:xfrm>
          <a:custGeom>
            <a:avLst/>
            <a:gdLst/>
            <a:ahLst/>
            <a:cxnLst>
              <a:cxn ang="0">
                <a:pos x="72" y="459"/>
              </a:cxn>
              <a:cxn ang="0">
                <a:pos x="72" y="0"/>
              </a:cxn>
              <a:cxn ang="0">
                <a:pos x="0" y="0"/>
              </a:cxn>
            </a:cxnLst>
            <a:rect l="0" t="0" r="r" b="b"/>
            <a:pathLst>
              <a:path w="72" h="459">
                <a:moveTo>
                  <a:pt x="72" y="459"/>
                </a:moveTo>
                <a:lnTo>
                  <a:pt x="72" y="0"/>
                </a:lnTo>
                <a:lnTo>
                  <a:pt x="0" y="0"/>
                </a:lnTo>
              </a:path>
            </a:pathLst>
          </a:custGeom>
          <a:noFill/>
          <a:ln w="0">
            <a:solidFill>
              <a:srgbClr val="000000"/>
            </a:solidFill>
            <a:prstDash val="solid"/>
            <a:round/>
            <a:headEnd/>
            <a:tailEnd/>
          </a:ln>
        </p:spPr>
        <p:txBody>
          <a:bodyPr/>
          <a:lstStyle/>
          <a:p>
            <a:endParaRPr lang="en-US" dirty="0"/>
          </a:p>
        </p:txBody>
      </p:sp>
      <p:sp>
        <p:nvSpPr>
          <p:cNvPr id="2411" name="Rectangle 363"/>
          <p:cNvSpPr>
            <a:spLocks noChangeArrowheads="1"/>
          </p:cNvSpPr>
          <p:nvPr/>
        </p:nvSpPr>
        <p:spPr bwMode="auto">
          <a:xfrm>
            <a:off x="5684928" y="5550270"/>
            <a:ext cx="265112" cy="136525"/>
          </a:xfrm>
          <a:prstGeom prst="rect">
            <a:avLst/>
          </a:prstGeom>
          <a:noFill/>
          <a:ln w="9525">
            <a:noFill/>
            <a:miter lim="800000"/>
            <a:headEnd/>
            <a:tailEnd/>
          </a:ln>
        </p:spPr>
        <p:txBody>
          <a:bodyPr lIns="0" tIns="0" rIns="0" bIns="0">
            <a:spAutoFit/>
          </a:bodyPr>
          <a:lstStyle/>
          <a:p>
            <a:r>
              <a:rPr lang="en-US" dirty="0">
                <a:solidFill>
                  <a:srgbClr val="000000"/>
                </a:solidFill>
              </a:rPr>
              <a:t>7210</a:t>
            </a:r>
            <a:endParaRPr lang="en-US" sz="1800" dirty="0"/>
          </a:p>
        </p:txBody>
      </p:sp>
      <p:sp>
        <p:nvSpPr>
          <p:cNvPr id="2412" name="Rectangle 364"/>
          <p:cNvSpPr>
            <a:spLocks noChangeArrowheads="1"/>
          </p:cNvSpPr>
          <p:nvPr/>
        </p:nvSpPr>
        <p:spPr bwMode="auto">
          <a:xfrm>
            <a:off x="6599328" y="5550270"/>
            <a:ext cx="258762" cy="136525"/>
          </a:xfrm>
          <a:prstGeom prst="rect">
            <a:avLst/>
          </a:prstGeom>
          <a:noFill/>
          <a:ln w="9525">
            <a:noFill/>
            <a:miter lim="800000"/>
            <a:headEnd/>
            <a:tailEnd/>
          </a:ln>
        </p:spPr>
        <p:txBody>
          <a:bodyPr lIns="0" tIns="0" rIns="0" bIns="0">
            <a:spAutoFit/>
          </a:bodyPr>
          <a:lstStyle/>
          <a:p>
            <a:r>
              <a:rPr lang="en-US" dirty="0">
                <a:solidFill>
                  <a:srgbClr val="000000"/>
                </a:solidFill>
              </a:rPr>
              <a:t>7215</a:t>
            </a:r>
            <a:endParaRPr lang="en-US" sz="1800" dirty="0"/>
          </a:p>
        </p:txBody>
      </p:sp>
      <p:sp>
        <p:nvSpPr>
          <p:cNvPr id="2413" name="Rectangle 365"/>
          <p:cNvSpPr>
            <a:spLocks noChangeArrowheads="1"/>
          </p:cNvSpPr>
          <p:nvPr/>
        </p:nvSpPr>
        <p:spPr bwMode="auto">
          <a:xfrm>
            <a:off x="7523253" y="5550270"/>
            <a:ext cx="261937" cy="136525"/>
          </a:xfrm>
          <a:prstGeom prst="rect">
            <a:avLst/>
          </a:prstGeom>
          <a:noFill/>
          <a:ln w="9525">
            <a:noFill/>
            <a:miter lim="800000"/>
            <a:headEnd/>
            <a:tailEnd/>
          </a:ln>
        </p:spPr>
        <p:txBody>
          <a:bodyPr lIns="0" tIns="0" rIns="0" bIns="0">
            <a:spAutoFit/>
          </a:bodyPr>
          <a:lstStyle/>
          <a:p>
            <a:r>
              <a:rPr lang="en-US" dirty="0">
                <a:solidFill>
                  <a:srgbClr val="000000"/>
                </a:solidFill>
              </a:rPr>
              <a:t>7220</a:t>
            </a:r>
            <a:endParaRPr lang="en-US" sz="1800" dirty="0"/>
          </a:p>
        </p:txBody>
      </p:sp>
      <p:sp>
        <p:nvSpPr>
          <p:cNvPr id="2414" name="Rectangle 366"/>
          <p:cNvSpPr>
            <a:spLocks noChangeArrowheads="1"/>
          </p:cNvSpPr>
          <p:nvPr/>
        </p:nvSpPr>
        <p:spPr bwMode="auto">
          <a:xfrm>
            <a:off x="8428128" y="5543920"/>
            <a:ext cx="261937" cy="136525"/>
          </a:xfrm>
          <a:prstGeom prst="rect">
            <a:avLst/>
          </a:prstGeom>
          <a:noFill/>
          <a:ln w="9525">
            <a:noFill/>
            <a:miter lim="800000"/>
            <a:headEnd/>
            <a:tailEnd/>
          </a:ln>
        </p:spPr>
        <p:txBody>
          <a:bodyPr lIns="0" tIns="0" rIns="0" bIns="0">
            <a:spAutoFit/>
          </a:bodyPr>
          <a:lstStyle/>
          <a:p>
            <a:r>
              <a:rPr lang="en-US" dirty="0">
                <a:solidFill>
                  <a:srgbClr val="000000"/>
                </a:solidFill>
              </a:rPr>
              <a:t>7225</a:t>
            </a:r>
            <a:endParaRPr lang="en-US" sz="1800" dirty="0"/>
          </a:p>
        </p:txBody>
      </p:sp>
      <p:sp>
        <p:nvSpPr>
          <p:cNvPr id="2422" name="Text Box 374"/>
          <p:cNvSpPr txBox="1">
            <a:spLocks noChangeArrowheads="1"/>
          </p:cNvSpPr>
          <p:nvPr/>
        </p:nvSpPr>
        <p:spPr bwMode="auto">
          <a:xfrm>
            <a:off x="357660" y="1119168"/>
            <a:ext cx="3291286" cy="600164"/>
          </a:xfrm>
          <a:prstGeom prst="rect">
            <a:avLst/>
          </a:prstGeom>
          <a:noFill/>
          <a:ln w="9525">
            <a:noFill/>
            <a:miter lim="800000"/>
            <a:headEnd/>
            <a:tailEnd/>
          </a:ln>
          <a:effectLst/>
        </p:spPr>
        <p:txBody>
          <a:bodyPr wrap="none">
            <a:spAutoFit/>
          </a:bodyPr>
          <a:lstStyle/>
          <a:p>
            <a:r>
              <a:rPr lang="en-US" sz="1400" b="1" dirty="0"/>
              <a:t>DOWNLINKS </a:t>
            </a:r>
          </a:p>
          <a:p>
            <a:r>
              <a:rPr lang="en-US" sz="1000" b="1" dirty="0">
                <a:solidFill>
                  <a:srgbClr val="FF0000"/>
                </a:solidFill>
              </a:rPr>
              <a:t>(RAW DATA DOWNLINK </a:t>
            </a:r>
            <a:r>
              <a:rPr lang="en-US" sz="1000" b="1" dirty="0" smtClean="0">
                <a:solidFill>
                  <a:srgbClr val="FF0000"/>
                </a:solidFill>
              </a:rPr>
              <a:t>NOT </a:t>
            </a:r>
            <a:r>
              <a:rPr lang="en-US" sz="1000" b="1" dirty="0">
                <a:solidFill>
                  <a:srgbClr val="FF0000"/>
                </a:solidFill>
              </a:rPr>
              <a:t>SHOWN</a:t>
            </a:r>
            <a:r>
              <a:rPr lang="en-US" sz="1000" b="1" dirty="0" smtClean="0">
                <a:solidFill>
                  <a:srgbClr val="FF0000"/>
                </a:solidFill>
              </a:rPr>
              <a:t>)</a:t>
            </a:r>
          </a:p>
          <a:p>
            <a:r>
              <a:rPr lang="en-US" dirty="0" smtClean="0"/>
              <a:t>(OQPSK, Linear Pol (N-S or E-W), 8220 MHz, BW=120 MHz)</a:t>
            </a:r>
            <a:endParaRPr lang="en-US" dirty="0"/>
          </a:p>
        </p:txBody>
      </p:sp>
      <p:sp>
        <p:nvSpPr>
          <p:cNvPr id="2423" name="Text Box 375"/>
          <p:cNvSpPr txBox="1">
            <a:spLocks noChangeArrowheads="1"/>
          </p:cNvSpPr>
          <p:nvPr/>
        </p:nvSpPr>
        <p:spPr bwMode="auto">
          <a:xfrm>
            <a:off x="579528" y="3745282"/>
            <a:ext cx="965200" cy="304800"/>
          </a:xfrm>
          <a:prstGeom prst="rect">
            <a:avLst/>
          </a:prstGeom>
          <a:noFill/>
          <a:ln w="9525">
            <a:noFill/>
            <a:miter lim="800000"/>
            <a:headEnd/>
            <a:tailEnd/>
          </a:ln>
          <a:effectLst/>
        </p:spPr>
        <p:txBody>
          <a:bodyPr wrap="none">
            <a:spAutoFit/>
          </a:bodyPr>
          <a:lstStyle/>
          <a:p>
            <a:r>
              <a:rPr lang="en-US" sz="1400" b="1" dirty="0"/>
              <a:t>UPLINKS</a:t>
            </a:r>
          </a:p>
        </p:txBody>
      </p:sp>
      <p:sp>
        <p:nvSpPr>
          <p:cNvPr id="2424" name="Line 376"/>
          <p:cNvSpPr>
            <a:spLocks noChangeShapeType="1"/>
          </p:cNvSpPr>
          <p:nvPr/>
        </p:nvSpPr>
        <p:spPr bwMode="auto">
          <a:xfrm flipV="1">
            <a:off x="2067015" y="5302620"/>
            <a:ext cx="1588" cy="182562"/>
          </a:xfrm>
          <a:prstGeom prst="line">
            <a:avLst/>
          </a:prstGeom>
          <a:noFill/>
          <a:ln w="0">
            <a:solidFill>
              <a:srgbClr val="000000"/>
            </a:solidFill>
            <a:round/>
            <a:headEnd/>
            <a:tailEnd/>
          </a:ln>
        </p:spPr>
        <p:txBody>
          <a:bodyPr/>
          <a:lstStyle/>
          <a:p>
            <a:endParaRPr lang="en-US" dirty="0"/>
          </a:p>
        </p:txBody>
      </p:sp>
      <p:sp>
        <p:nvSpPr>
          <p:cNvPr id="2426" name="Line 378"/>
          <p:cNvSpPr>
            <a:spLocks noChangeShapeType="1"/>
          </p:cNvSpPr>
          <p:nvPr/>
        </p:nvSpPr>
        <p:spPr bwMode="auto">
          <a:xfrm flipV="1">
            <a:off x="2252753" y="5302620"/>
            <a:ext cx="1587" cy="182562"/>
          </a:xfrm>
          <a:prstGeom prst="line">
            <a:avLst/>
          </a:prstGeom>
          <a:noFill/>
          <a:ln w="0">
            <a:solidFill>
              <a:srgbClr val="000000"/>
            </a:solidFill>
            <a:round/>
            <a:headEnd/>
            <a:tailEnd/>
          </a:ln>
        </p:spPr>
        <p:txBody>
          <a:bodyPr/>
          <a:lstStyle/>
          <a:p>
            <a:endParaRPr lang="en-US" dirty="0"/>
          </a:p>
        </p:txBody>
      </p:sp>
      <p:sp>
        <p:nvSpPr>
          <p:cNvPr id="2428" name="Line 380"/>
          <p:cNvSpPr>
            <a:spLocks noChangeShapeType="1"/>
          </p:cNvSpPr>
          <p:nvPr/>
        </p:nvSpPr>
        <p:spPr bwMode="auto">
          <a:xfrm flipV="1">
            <a:off x="2438490" y="5302620"/>
            <a:ext cx="1588" cy="182562"/>
          </a:xfrm>
          <a:prstGeom prst="line">
            <a:avLst/>
          </a:prstGeom>
          <a:noFill/>
          <a:ln w="0">
            <a:solidFill>
              <a:srgbClr val="000000"/>
            </a:solidFill>
            <a:round/>
            <a:headEnd/>
            <a:tailEnd/>
          </a:ln>
        </p:spPr>
        <p:txBody>
          <a:bodyPr/>
          <a:lstStyle/>
          <a:p>
            <a:endParaRPr lang="en-US" dirty="0"/>
          </a:p>
        </p:txBody>
      </p:sp>
      <p:sp>
        <p:nvSpPr>
          <p:cNvPr id="2429" name="Rectangle 381"/>
          <p:cNvSpPr>
            <a:spLocks noChangeArrowheads="1"/>
          </p:cNvSpPr>
          <p:nvPr/>
        </p:nvSpPr>
        <p:spPr bwMode="auto">
          <a:xfrm>
            <a:off x="1884453" y="4954957"/>
            <a:ext cx="42862" cy="469900"/>
          </a:xfrm>
          <a:prstGeom prst="rect">
            <a:avLst/>
          </a:prstGeom>
          <a:noFill/>
          <a:ln w="19050">
            <a:solidFill>
              <a:schemeClr val="tx1"/>
            </a:solidFill>
            <a:miter lim="800000"/>
            <a:headEnd/>
            <a:tailEnd/>
          </a:ln>
          <a:effectLst/>
        </p:spPr>
        <p:txBody>
          <a:bodyPr wrap="none" anchor="ctr"/>
          <a:lstStyle/>
          <a:p>
            <a:endParaRPr lang="en-US" dirty="0"/>
          </a:p>
        </p:txBody>
      </p:sp>
      <p:sp>
        <p:nvSpPr>
          <p:cNvPr id="2430" name="Text Box 382"/>
          <p:cNvSpPr txBox="1">
            <a:spLocks noChangeArrowheads="1"/>
          </p:cNvSpPr>
          <p:nvPr/>
        </p:nvSpPr>
        <p:spPr bwMode="auto">
          <a:xfrm>
            <a:off x="1952534" y="4299129"/>
            <a:ext cx="806631" cy="784830"/>
          </a:xfrm>
          <a:prstGeom prst="rect">
            <a:avLst/>
          </a:prstGeom>
          <a:noFill/>
          <a:ln w="9525">
            <a:noFill/>
            <a:miter lim="800000"/>
            <a:headEnd/>
            <a:tailEnd/>
          </a:ln>
          <a:effectLst/>
        </p:spPr>
        <p:txBody>
          <a:bodyPr wrap="none">
            <a:spAutoFit/>
          </a:bodyPr>
          <a:lstStyle/>
          <a:p>
            <a:pPr algn="ctr"/>
            <a:r>
              <a:rPr lang="en-US" b="1" dirty="0"/>
              <a:t>SAR</a:t>
            </a:r>
          </a:p>
          <a:p>
            <a:pPr algn="ctr"/>
            <a:r>
              <a:rPr lang="en-US" dirty="0" smtClean="0"/>
              <a:t>Bi-</a:t>
            </a:r>
            <a:r>
              <a:rPr lang="el-GR" dirty="0" smtClean="0">
                <a:cs typeface="Arial" charset="0"/>
              </a:rPr>
              <a:t>Φ</a:t>
            </a:r>
            <a:r>
              <a:rPr lang="en-US" dirty="0" smtClean="0">
                <a:cs typeface="Arial" charset="0"/>
              </a:rPr>
              <a:t>/FDM</a:t>
            </a:r>
            <a:r>
              <a:rPr lang="en-US" baseline="30000" dirty="0" smtClean="0">
                <a:cs typeface="Arial" charset="0"/>
              </a:rPr>
              <a:t>(</a:t>
            </a:r>
            <a:r>
              <a:rPr lang="en-US" baseline="30000" dirty="0" smtClean="0">
                <a:latin typeface="Arial"/>
                <a:cs typeface="Arial"/>
              </a:rPr>
              <a:t>†</a:t>
            </a:r>
            <a:r>
              <a:rPr lang="en-US" baseline="30000" dirty="0" smtClean="0">
                <a:cs typeface="Arial" charset="0"/>
              </a:rPr>
              <a:t>)</a:t>
            </a:r>
            <a:endParaRPr lang="el-GR" baseline="30000" dirty="0">
              <a:cs typeface="Arial" charset="0"/>
            </a:endParaRPr>
          </a:p>
          <a:p>
            <a:pPr algn="ctr"/>
            <a:r>
              <a:rPr lang="en-US" dirty="0" smtClean="0"/>
              <a:t>Linear/RHC</a:t>
            </a:r>
          </a:p>
          <a:p>
            <a:pPr algn="ctr"/>
            <a:r>
              <a:rPr lang="en-US" b="1" dirty="0" smtClean="0"/>
              <a:t>406.05 MHz</a:t>
            </a:r>
          </a:p>
          <a:p>
            <a:pPr algn="ctr"/>
            <a:r>
              <a:rPr lang="en-US" dirty="0" smtClean="0"/>
              <a:t>BW=90 kHz</a:t>
            </a:r>
            <a:endParaRPr lang="en-US" dirty="0"/>
          </a:p>
        </p:txBody>
      </p:sp>
      <p:sp>
        <p:nvSpPr>
          <p:cNvPr id="2433" name="Rectangle 385"/>
          <p:cNvSpPr>
            <a:spLocks noChangeArrowheads="1"/>
          </p:cNvSpPr>
          <p:nvPr/>
        </p:nvSpPr>
        <p:spPr bwMode="auto">
          <a:xfrm>
            <a:off x="1411207" y="2881455"/>
            <a:ext cx="42863" cy="469900"/>
          </a:xfrm>
          <a:prstGeom prst="rect">
            <a:avLst/>
          </a:prstGeom>
          <a:noFill/>
          <a:ln w="19050">
            <a:solidFill>
              <a:schemeClr val="tx1"/>
            </a:solidFill>
            <a:miter lim="800000"/>
            <a:headEnd/>
            <a:tailEnd/>
          </a:ln>
          <a:effectLst/>
        </p:spPr>
        <p:txBody>
          <a:bodyPr wrap="none" anchor="ctr"/>
          <a:lstStyle/>
          <a:p>
            <a:endParaRPr lang="en-US" dirty="0"/>
          </a:p>
        </p:txBody>
      </p:sp>
      <p:sp>
        <p:nvSpPr>
          <p:cNvPr id="2434" name="Line 386"/>
          <p:cNvSpPr>
            <a:spLocks noChangeShapeType="1"/>
          </p:cNvSpPr>
          <p:nvPr/>
        </p:nvSpPr>
        <p:spPr bwMode="auto">
          <a:xfrm flipV="1">
            <a:off x="1428840" y="2719886"/>
            <a:ext cx="0" cy="626706"/>
          </a:xfrm>
          <a:prstGeom prst="line">
            <a:avLst/>
          </a:prstGeom>
          <a:noFill/>
          <a:ln w="0">
            <a:solidFill>
              <a:srgbClr val="000000"/>
            </a:solidFill>
            <a:round/>
            <a:headEnd/>
            <a:tailEnd/>
          </a:ln>
        </p:spPr>
        <p:txBody>
          <a:bodyPr/>
          <a:lstStyle/>
          <a:p>
            <a:endParaRPr lang="en-US" dirty="0"/>
          </a:p>
        </p:txBody>
      </p:sp>
      <p:sp>
        <p:nvSpPr>
          <p:cNvPr id="2435" name="Text Box 387"/>
          <p:cNvSpPr txBox="1">
            <a:spLocks noChangeArrowheads="1"/>
          </p:cNvSpPr>
          <p:nvPr/>
        </p:nvSpPr>
        <p:spPr bwMode="auto">
          <a:xfrm>
            <a:off x="1001660" y="2135330"/>
            <a:ext cx="981359" cy="646331"/>
          </a:xfrm>
          <a:prstGeom prst="rect">
            <a:avLst/>
          </a:prstGeom>
          <a:noFill/>
          <a:ln w="9525">
            <a:noFill/>
            <a:miter lim="800000"/>
            <a:headEnd/>
            <a:tailEnd/>
          </a:ln>
          <a:effectLst/>
        </p:spPr>
        <p:txBody>
          <a:bodyPr wrap="none">
            <a:spAutoFit/>
          </a:bodyPr>
          <a:lstStyle/>
          <a:p>
            <a:pPr algn="ctr"/>
            <a:r>
              <a:rPr lang="en-US" b="1" dirty="0"/>
              <a:t>SAR</a:t>
            </a:r>
          </a:p>
          <a:p>
            <a:pPr algn="ctr"/>
            <a:r>
              <a:rPr lang="en-US" dirty="0" smtClean="0">
                <a:cs typeface="Arial" charset="0"/>
              </a:rPr>
              <a:t>Bi-</a:t>
            </a:r>
            <a:r>
              <a:rPr lang="el-GR" dirty="0" smtClean="0">
                <a:latin typeface="Arial"/>
                <a:cs typeface="Arial"/>
              </a:rPr>
              <a:t>Φ</a:t>
            </a:r>
            <a:r>
              <a:rPr lang="en-US" dirty="0" smtClean="0">
                <a:latin typeface="Arial"/>
                <a:cs typeface="Arial"/>
              </a:rPr>
              <a:t>/</a:t>
            </a:r>
            <a:r>
              <a:rPr lang="en-US" dirty="0" smtClean="0">
                <a:cs typeface="Arial" charset="0"/>
              </a:rPr>
              <a:t>FDM/RHC</a:t>
            </a:r>
            <a:endParaRPr lang="el-GR" dirty="0">
              <a:cs typeface="Arial" charset="0"/>
            </a:endParaRPr>
          </a:p>
          <a:p>
            <a:pPr algn="ctr"/>
            <a:r>
              <a:rPr lang="en-US" b="1" dirty="0" smtClean="0"/>
              <a:t>1544.550 MHz</a:t>
            </a:r>
          </a:p>
          <a:p>
            <a:pPr algn="ctr"/>
            <a:r>
              <a:rPr lang="en-US" dirty="0" smtClean="0"/>
              <a:t>BW=90 kHz</a:t>
            </a:r>
            <a:endParaRPr lang="en-US" dirty="0"/>
          </a:p>
        </p:txBody>
      </p:sp>
      <p:sp>
        <p:nvSpPr>
          <p:cNvPr id="2436" name="Line 388"/>
          <p:cNvSpPr>
            <a:spLocks noChangeShapeType="1"/>
          </p:cNvSpPr>
          <p:nvPr/>
        </p:nvSpPr>
        <p:spPr bwMode="auto">
          <a:xfrm>
            <a:off x="7739153" y="3349768"/>
            <a:ext cx="852487" cy="0"/>
          </a:xfrm>
          <a:prstGeom prst="line">
            <a:avLst/>
          </a:prstGeom>
          <a:noFill/>
          <a:ln w="3175">
            <a:solidFill>
              <a:schemeClr val="tx1"/>
            </a:solidFill>
            <a:round/>
            <a:headEnd/>
            <a:tailEnd/>
          </a:ln>
          <a:effectLst/>
        </p:spPr>
        <p:txBody>
          <a:bodyPr/>
          <a:lstStyle/>
          <a:p>
            <a:endParaRPr lang="en-US" dirty="0"/>
          </a:p>
        </p:txBody>
      </p:sp>
      <p:sp>
        <p:nvSpPr>
          <p:cNvPr id="2437" name="Line 389"/>
          <p:cNvSpPr>
            <a:spLocks noChangeShapeType="1"/>
          </p:cNvSpPr>
          <p:nvPr/>
        </p:nvSpPr>
        <p:spPr bwMode="auto">
          <a:xfrm flipH="1">
            <a:off x="7701053" y="3287855"/>
            <a:ext cx="63500" cy="136525"/>
          </a:xfrm>
          <a:prstGeom prst="line">
            <a:avLst/>
          </a:prstGeom>
          <a:noFill/>
          <a:ln w="0">
            <a:solidFill>
              <a:srgbClr val="000000"/>
            </a:solidFill>
            <a:round/>
            <a:headEnd/>
            <a:tailEnd/>
          </a:ln>
        </p:spPr>
        <p:txBody>
          <a:bodyPr/>
          <a:lstStyle/>
          <a:p>
            <a:endParaRPr lang="en-US" dirty="0"/>
          </a:p>
        </p:txBody>
      </p:sp>
      <p:sp>
        <p:nvSpPr>
          <p:cNvPr id="2438" name="Line 390"/>
          <p:cNvSpPr>
            <a:spLocks noChangeShapeType="1"/>
          </p:cNvSpPr>
          <p:nvPr/>
        </p:nvSpPr>
        <p:spPr bwMode="auto">
          <a:xfrm flipH="1">
            <a:off x="7635965" y="3287855"/>
            <a:ext cx="65088" cy="136525"/>
          </a:xfrm>
          <a:prstGeom prst="line">
            <a:avLst/>
          </a:prstGeom>
          <a:noFill/>
          <a:ln w="0">
            <a:solidFill>
              <a:srgbClr val="000000"/>
            </a:solidFill>
            <a:round/>
            <a:headEnd/>
            <a:tailEnd/>
          </a:ln>
        </p:spPr>
        <p:txBody>
          <a:bodyPr/>
          <a:lstStyle/>
          <a:p>
            <a:endParaRPr lang="en-US" dirty="0"/>
          </a:p>
        </p:txBody>
      </p:sp>
      <p:sp>
        <p:nvSpPr>
          <p:cNvPr id="2441" name="Rectangle 393"/>
          <p:cNvSpPr>
            <a:spLocks noChangeArrowheads="1"/>
          </p:cNvSpPr>
          <p:nvPr/>
        </p:nvSpPr>
        <p:spPr bwMode="auto">
          <a:xfrm>
            <a:off x="7833476" y="2886218"/>
            <a:ext cx="856589" cy="469900"/>
          </a:xfrm>
          <a:prstGeom prst="rect">
            <a:avLst/>
          </a:prstGeom>
          <a:noFill/>
          <a:ln w="19050">
            <a:solidFill>
              <a:schemeClr val="tx1"/>
            </a:solidFill>
            <a:miter lim="800000"/>
            <a:headEnd/>
            <a:tailEnd/>
          </a:ln>
          <a:effectLst/>
        </p:spPr>
        <p:txBody>
          <a:bodyPr wrap="none" anchor="ctr"/>
          <a:lstStyle/>
          <a:p>
            <a:endParaRPr lang="en-US" dirty="0"/>
          </a:p>
        </p:txBody>
      </p:sp>
      <p:sp>
        <p:nvSpPr>
          <p:cNvPr id="2442" name="Text Box 394"/>
          <p:cNvSpPr txBox="1">
            <a:spLocks noChangeArrowheads="1"/>
          </p:cNvSpPr>
          <p:nvPr/>
        </p:nvSpPr>
        <p:spPr bwMode="auto">
          <a:xfrm>
            <a:off x="7848488" y="1737261"/>
            <a:ext cx="931665" cy="923330"/>
          </a:xfrm>
          <a:prstGeom prst="rect">
            <a:avLst/>
          </a:prstGeom>
          <a:noFill/>
          <a:ln w="9525">
            <a:noFill/>
            <a:miter lim="800000"/>
            <a:headEnd/>
            <a:tailEnd/>
          </a:ln>
          <a:effectLst/>
        </p:spPr>
        <p:txBody>
          <a:bodyPr wrap="none">
            <a:spAutoFit/>
          </a:bodyPr>
          <a:lstStyle/>
          <a:p>
            <a:pPr algn="ctr"/>
            <a:r>
              <a:rPr lang="en-US" b="1" dirty="0" smtClean="0"/>
              <a:t>ORTT&amp;C</a:t>
            </a:r>
            <a:endParaRPr lang="en-US" b="1" dirty="0"/>
          </a:p>
          <a:p>
            <a:pPr algn="ctr"/>
            <a:r>
              <a:rPr lang="en-US" b="1" dirty="0"/>
              <a:t>Telem &amp; Rng</a:t>
            </a:r>
          </a:p>
          <a:p>
            <a:pPr algn="ctr"/>
            <a:r>
              <a:rPr lang="en-US" dirty="0" smtClean="0"/>
              <a:t>BPSK/PM</a:t>
            </a:r>
          </a:p>
          <a:p>
            <a:pPr algn="ctr"/>
            <a:r>
              <a:rPr lang="en-US" dirty="0" smtClean="0"/>
              <a:t>RHC Pol</a:t>
            </a:r>
            <a:endParaRPr lang="en-US" dirty="0"/>
          </a:p>
          <a:p>
            <a:pPr algn="ctr"/>
            <a:r>
              <a:rPr lang="en-US" b="1" dirty="0"/>
              <a:t>2211.04 </a:t>
            </a:r>
            <a:r>
              <a:rPr lang="en-US" b="1" dirty="0" smtClean="0"/>
              <a:t>MHz</a:t>
            </a:r>
          </a:p>
          <a:p>
            <a:pPr algn="ctr"/>
            <a:r>
              <a:rPr lang="en-US" dirty="0" smtClean="0"/>
              <a:t>BW=4.93 MHz</a:t>
            </a:r>
            <a:endParaRPr lang="en-US" dirty="0"/>
          </a:p>
        </p:txBody>
      </p:sp>
      <p:sp>
        <p:nvSpPr>
          <p:cNvPr id="2443" name="Line 395"/>
          <p:cNvSpPr>
            <a:spLocks noChangeShapeType="1"/>
          </p:cNvSpPr>
          <p:nvPr/>
        </p:nvSpPr>
        <p:spPr bwMode="auto">
          <a:xfrm flipV="1">
            <a:off x="8307478" y="2630630"/>
            <a:ext cx="1587" cy="715963"/>
          </a:xfrm>
          <a:prstGeom prst="line">
            <a:avLst/>
          </a:prstGeom>
          <a:noFill/>
          <a:ln w="0">
            <a:solidFill>
              <a:srgbClr val="000000"/>
            </a:solidFill>
            <a:round/>
            <a:headEnd/>
            <a:tailEnd/>
          </a:ln>
        </p:spPr>
        <p:txBody>
          <a:bodyPr/>
          <a:lstStyle/>
          <a:p>
            <a:endParaRPr lang="en-US" dirty="0"/>
          </a:p>
        </p:txBody>
      </p:sp>
      <p:sp>
        <p:nvSpPr>
          <p:cNvPr id="2444" name="Line 396"/>
          <p:cNvSpPr>
            <a:spLocks noChangeShapeType="1"/>
          </p:cNvSpPr>
          <p:nvPr/>
        </p:nvSpPr>
        <p:spPr bwMode="auto">
          <a:xfrm flipV="1">
            <a:off x="546190" y="3205305"/>
            <a:ext cx="1588" cy="182563"/>
          </a:xfrm>
          <a:prstGeom prst="line">
            <a:avLst/>
          </a:prstGeom>
          <a:noFill/>
          <a:ln w="0">
            <a:solidFill>
              <a:srgbClr val="000000"/>
            </a:solidFill>
            <a:round/>
            <a:headEnd/>
            <a:tailEnd/>
          </a:ln>
        </p:spPr>
        <p:txBody>
          <a:bodyPr/>
          <a:lstStyle/>
          <a:p>
            <a:endParaRPr lang="en-US" dirty="0"/>
          </a:p>
        </p:txBody>
      </p:sp>
      <p:sp>
        <p:nvSpPr>
          <p:cNvPr id="2445" name="Line 397"/>
          <p:cNvSpPr>
            <a:spLocks noChangeShapeType="1"/>
          </p:cNvSpPr>
          <p:nvPr/>
        </p:nvSpPr>
        <p:spPr bwMode="auto">
          <a:xfrm flipV="1">
            <a:off x="354103" y="3205305"/>
            <a:ext cx="1587" cy="182563"/>
          </a:xfrm>
          <a:prstGeom prst="line">
            <a:avLst/>
          </a:prstGeom>
          <a:noFill/>
          <a:ln w="0">
            <a:solidFill>
              <a:srgbClr val="000000"/>
            </a:solidFill>
            <a:round/>
            <a:headEnd/>
            <a:tailEnd/>
          </a:ln>
        </p:spPr>
        <p:txBody>
          <a:bodyPr/>
          <a:lstStyle/>
          <a:p>
            <a:endParaRPr lang="en-US" dirty="0"/>
          </a:p>
        </p:txBody>
      </p:sp>
      <p:sp>
        <p:nvSpPr>
          <p:cNvPr id="2448" name="Line 400"/>
          <p:cNvSpPr>
            <a:spLocks noChangeShapeType="1"/>
          </p:cNvSpPr>
          <p:nvPr/>
        </p:nvSpPr>
        <p:spPr bwMode="auto">
          <a:xfrm>
            <a:off x="355690" y="3346593"/>
            <a:ext cx="630238" cy="3175"/>
          </a:xfrm>
          <a:prstGeom prst="line">
            <a:avLst/>
          </a:prstGeom>
          <a:noFill/>
          <a:ln w="0">
            <a:solidFill>
              <a:srgbClr val="000000"/>
            </a:solidFill>
            <a:round/>
            <a:headEnd/>
            <a:tailEnd/>
          </a:ln>
        </p:spPr>
        <p:txBody>
          <a:bodyPr/>
          <a:lstStyle/>
          <a:p>
            <a:endParaRPr lang="en-US" dirty="0"/>
          </a:p>
        </p:txBody>
      </p:sp>
      <p:sp>
        <p:nvSpPr>
          <p:cNvPr id="2449" name="Line 401"/>
          <p:cNvSpPr>
            <a:spLocks noChangeShapeType="1"/>
          </p:cNvSpPr>
          <p:nvPr/>
        </p:nvSpPr>
        <p:spPr bwMode="auto">
          <a:xfrm flipH="1">
            <a:off x="977927" y="3284680"/>
            <a:ext cx="63500" cy="136525"/>
          </a:xfrm>
          <a:prstGeom prst="line">
            <a:avLst/>
          </a:prstGeom>
          <a:noFill/>
          <a:ln w="0">
            <a:solidFill>
              <a:srgbClr val="000000"/>
            </a:solidFill>
            <a:round/>
            <a:headEnd/>
            <a:tailEnd/>
          </a:ln>
        </p:spPr>
        <p:txBody>
          <a:bodyPr/>
          <a:lstStyle/>
          <a:p>
            <a:endParaRPr lang="en-US" dirty="0"/>
          </a:p>
        </p:txBody>
      </p:sp>
      <p:sp>
        <p:nvSpPr>
          <p:cNvPr id="2450" name="Line 402"/>
          <p:cNvSpPr>
            <a:spLocks noChangeShapeType="1"/>
          </p:cNvSpPr>
          <p:nvPr/>
        </p:nvSpPr>
        <p:spPr bwMode="auto">
          <a:xfrm flipH="1">
            <a:off x="949415" y="3284680"/>
            <a:ext cx="65088" cy="136525"/>
          </a:xfrm>
          <a:prstGeom prst="line">
            <a:avLst/>
          </a:prstGeom>
          <a:noFill/>
          <a:ln w="0">
            <a:solidFill>
              <a:srgbClr val="000000"/>
            </a:solidFill>
            <a:round/>
            <a:headEnd/>
            <a:tailEnd/>
          </a:ln>
        </p:spPr>
        <p:txBody>
          <a:bodyPr/>
          <a:lstStyle/>
          <a:p>
            <a:endParaRPr lang="en-US" dirty="0"/>
          </a:p>
        </p:txBody>
      </p:sp>
      <p:sp>
        <p:nvSpPr>
          <p:cNvPr id="2451" name="Rectangle 403"/>
          <p:cNvSpPr>
            <a:spLocks noChangeArrowheads="1"/>
          </p:cNvSpPr>
          <p:nvPr/>
        </p:nvSpPr>
        <p:spPr bwMode="auto">
          <a:xfrm>
            <a:off x="784315" y="3451368"/>
            <a:ext cx="190500" cy="136525"/>
          </a:xfrm>
          <a:prstGeom prst="rect">
            <a:avLst/>
          </a:prstGeom>
          <a:noFill/>
          <a:ln w="9525">
            <a:noFill/>
            <a:miter lim="800000"/>
            <a:headEnd/>
            <a:tailEnd/>
          </a:ln>
        </p:spPr>
        <p:txBody>
          <a:bodyPr wrap="none" lIns="0" tIns="0" rIns="0" bIns="0">
            <a:spAutoFit/>
          </a:bodyPr>
          <a:lstStyle/>
          <a:p>
            <a:r>
              <a:rPr lang="en-US" dirty="0">
                <a:solidFill>
                  <a:srgbClr val="000000"/>
                </a:solidFill>
              </a:rPr>
              <a:t>470</a:t>
            </a:r>
            <a:endParaRPr lang="en-US" sz="1800" dirty="0"/>
          </a:p>
        </p:txBody>
      </p:sp>
      <p:sp>
        <p:nvSpPr>
          <p:cNvPr id="2452" name="Line 404"/>
          <p:cNvSpPr>
            <a:spLocks noChangeShapeType="1"/>
          </p:cNvSpPr>
          <p:nvPr/>
        </p:nvSpPr>
        <p:spPr bwMode="auto">
          <a:xfrm flipV="1">
            <a:off x="723990" y="3208480"/>
            <a:ext cx="1588" cy="182563"/>
          </a:xfrm>
          <a:prstGeom prst="line">
            <a:avLst/>
          </a:prstGeom>
          <a:noFill/>
          <a:ln w="0">
            <a:solidFill>
              <a:srgbClr val="000000"/>
            </a:solidFill>
            <a:round/>
            <a:headEnd/>
            <a:tailEnd/>
          </a:ln>
        </p:spPr>
        <p:txBody>
          <a:bodyPr/>
          <a:lstStyle/>
          <a:p>
            <a:endParaRPr lang="en-US" dirty="0"/>
          </a:p>
        </p:txBody>
      </p:sp>
      <p:sp>
        <p:nvSpPr>
          <p:cNvPr id="2453" name="Line 405"/>
          <p:cNvSpPr>
            <a:spLocks noChangeShapeType="1"/>
          </p:cNvSpPr>
          <p:nvPr/>
        </p:nvSpPr>
        <p:spPr bwMode="auto">
          <a:xfrm flipV="1">
            <a:off x="887503" y="3165618"/>
            <a:ext cx="1587" cy="227012"/>
          </a:xfrm>
          <a:prstGeom prst="line">
            <a:avLst/>
          </a:prstGeom>
          <a:noFill/>
          <a:ln w="0">
            <a:solidFill>
              <a:srgbClr val="000000"/>
            </a:solidFill>
            <a:round/>
            <a:headEnd/>
            <a:tailEnd/>
          </a:ln>
        </p:spPr>
        <p:txBody>
          <a:bodyPr/>
          <a:lstStyle/>
          <a:p>
            <a:endParaRPr lang="en-US" dirty="0"/>
          </a:p>
        </p:txBody>
      </p:sp>
      <p:sp>
        <p:nvSpPr>
          <p:cNvPr id="2457" name="Text Box 409"/>
          <p:cNvSpPr txBox="1">
            <a:spLocks noChangeArrowheads="1"/>
          </p:cNvSpPr>
          <p:nvPr/>
        </p:nvSpPr>
        <p:spPr bwMode="auto">
          <a:xfrm>
            <a:off x="240458" y="1832281"/>
            <a:ext cx="933450" cy="923330"/>
          </a:xfrm>
          <a:prstGeom prst="rect">
            <a:avLst/>
          </a:prstGeom>
          <a:noFill/>
          <a:ln w="9525">
            <a:noFill/>
            <a:miter lim="800000"/>
            <a:headEnd/>
            <a:tailEnd/>
          </a:ln>
          <a:effectLst/>
        </p:spPr>
        <p:txBody>
          <a:bodyPr>
            <a:spAutoFit/>
          </a:bodyPr>
          <a:lstStyle/>
          <a:p>
            <a:pPr algn="ctr"/>
            <a:r>
              <a:rPr lang="en-US" b="1" dirty="0"/>
              <a:t>DCPC</a:t>
            </a:r>
          </a:p>
          <a:p>
            <a:pPr algn="ctr"/>
            <a:r>
              <a:rPr lang="en-US" dirty="0" smtClean="0"/>
              <a:t>QPSK/DSSS</a:t>
            </a:r>
          </a:p>
          <a:p>
            <a:pPr algn="ctr"/>
            <a:r>
              <a:rPr lang="en-US" dirty="0" smtClean="0"/>
              <a:t>RHC</a:t>
            </a:r>
            <a:endParaRPr lang="en-US" dirty="0"/>
          </a:p>
          <a:p>
            <a:pPr algn="ctr"/>
            <a:r>
              <a:rPr lang="en-US" b="1" dirty="0"/>
              <a:t>468.775 MHz</a:t>
            </a:r>
          </a:p>
          <a:p>
            <a:pPr algn="ctr"/>
            <a:r>
              <a:rPr lang="en-US" b="1" dirty="0"/>
              <a:t>468.825 </a:t>
            </a:r>
            <a:r>
              <a:rPr lang="en-US" b="1" dirty="0" smtClean="0"/>
              <a:t>MHz</a:t>
            </a:r>
          </a:p>
          <a:p>
            <a:pPr algn="ctr"/>
            <a:r>
              <a:rPr lang="en-US" dirty="0" smtClean="0">
                <a:cs typeface="Arial" charset="0"/>
              </a:rPr>
              <a:t>BW=95 kHz</a:t>
            </a:r>
            <a:endParaRPr lang="en-US" dirty="0">
              <a:cs typeface="Arial" charset="0"/>
            </a:endParaRPr>
          </a:p>
        </p:txBody>
      </p:sp>
      <p:sp>
        <p:nvSpPr>
          <p:cNvPr id="2458" name="Line 410"/>
          <p:cNvSpPr>
            <a:spLocks noChangeShapeType="1"/>
          </p:cNvSpPr>
          <p:nvPr/>
        </p:nvSpPr>
        <p:spPr bwMode="auto">
          <a:xfrm flipV="1">
            <a:off x="670015" y="2710106"/>
            <a:ext cx="0" cy="634898"/>
          </a:xfrm>
          <a:prstGeom prst="line">
            <a:avLst/>
          </a:prstGeom>
          <a:noFill/>
          <a:ln w="0">
            <a:solidFill>
              <a:srgbClr val="000000"/>
            </a:solidFill>
            <a:round/>
            <a:headEnd/>
            <a:tailEnd/>
          </a:ln>
        </p:spPr>
        <p:txBody>
          <a:bodyPr/>
          <a:lstStyle/>
          <a:p>
            <a:endParaRPr lang="en-US" dirty="0"/>
          </a:p>
        </p:txBody>
      </p:sp>
      <p:sp>
        <p:nvSpPr>
          <p:cNvPr id="2459" name="Freeform 411"/>
          <p:cNvSpPr>
            <a:spLocks/>
          </p:cNvSpPr>
          <p:nvPr/>
        </p:nvSpPr>
        <p:spPr bwMode="auto">
          <a:xfrm flipH="1">
            <a:off x="1905090" y="4760593"/>
            <a:ext cx="152400" cy="642040"/>
          </a:xfrm>
          <a:custGeom>
            <a:avLst/>
            <a:gdLst/>
            <a:ahLst/>
            <a:cxnLst>
              <a:cxn ang="0">
                <a:pos x="161" y="874"/>
              </a:cxn>
              <a:cxn ang="0">
                <a:pos x="161" y="0"/>
              </a:cxn>
              <a:cxn ang="0">
                <a:pos x="0" y="0"/>
              </a:cxn>
            </a:cxnLst>
            <a:rect l="0" t="0" r="r" b="b"/>
            <a:pathLst>
              <a:path w="161" h="874">
                <a:moveTo>
                  <a:pt x="161" y="874"/>
                </a:moveTo>
                <a:lnTo>
                  <a:pt x="161" y="0"/>
                </a:lnTo>
                <a:lnTo>
                  <a:pt x="0" y="0"/>
                </a:lnTo>
              </a:path>
            </a:pathLst>
          </a:custGeom>
          <a:noFill/>
          <a:ln w="0">
            <a:solidFill>
              <a:srgbClr val="000000"/>
            </a:solidFill>
            <a:prstDash val="solid"/>
            <a:round/>
            <a:headEnd/>
            <a:tailEnd/>
          </a:ln>
        </p:spPr>
        <p:txBody>
          <a:bodyPr/>
          <a:lstStyle/>
          <a:p>
            <a:endParaRPr lang="en-US" dirty="0"/>
          </a:p>
        </p:txBody>
      </p:sp>
      <p:sp>
        <p:nvSpPr>
          <p:cNvPr id="2463" name="Line 415"/>
          <p:cNvSpPr>
            <a:spLocks noChangeShapeType="1"/>
          </p:cNvSpPr>
          <p:nvPr/>
        </p:nvSpPr>
        <p:spPr bwMode="auto">
          <a:xfrm flipV="1">
            <a:off x="6197177" y="2869363"/>
            <a:ext cx="0" cy="493712"/>
          </a:xfrm>
          <a:prstGeom prst="line">
            <a:avLst/>
          </a:prstGeom>
          <a:noFill/>
          <a:ln w="19050">
            <a:solidFill>
              <a:schemeClr val="tx1"/>
            </a:solidFill>
            <a:round/>
            <a:headEnd/>
            <a:tailEnd/>
          </a:ln>
          <a:effectLst/>
        </p:spPr>
        <p:txBody>
          <a:bodyPr/>
          <a:lstStyle/>
          <a:p>
            <a:endParaRPr lang="en-US" dirty="0"/>
          </a:p>
        </p:txBody>
      </p:sp>
      <p:sp>
        <p:nvSpPr>
          <p:cNvPr id="2471" name="Line 423"/>
          <p:cNvSpPr>
            <a:spLocks noChangeShapeType="1"/>
          </p:cNvSpPr>
          <p:nvPr/>
        </p:nvSpPr>
        <p:spPr bwMode="auto">
          <a:xfrm flipV="1">
            <a:off x="4274039" y="4691543"/>
            <a:ext cx="0" cy="738105"/>
          </a:xfrm>
          <a:prstGeom prst="line">
            <a:avLst/>
          </a:prstGeom>
          <a:noFill/>
          <a:ln w="0">
            <a:solidFill>
              <a:srgbClr val="000000"/>
            </a:solidFill>
            <a:round/>
            <a:headEnd/>
            <a:tailEnd/>
          </a:ln>
        </p:spPr>
        <p:txBody>
          <a:bodyPr/>
          <a:lstStyle/>
          <a:p>
            <a:endParaRPr lang="en-US" dirty="0"/>
          </a:p>
        </p:txBody>
      </p:sp>
      <p:sp>
        <p:nvSpPr>
          <p:cNvPr id="2480" name="Line 432"/>
          <p:cNvSpPr>
            <a:spLocks noChangeShapeType="1"/>
          </p:cNvSpPr>
          <p:nvPr/>
        </p:nvSpPr>
        <p:spPr bwMode="auto">
          <a:xfrm flipV="1">
            <a:off x="8470990" y="3200543"/>
            <a:ext cx="1588" cy="182562"/>
          </a:xfrm>
          <a:prstGeom prst="line">
            <a:avLst/>
          </a:prstGeom>
          <a:noFill/>
          <a:ln w="0">
            <a:solidFill>
              <a:srgbClr val="000000"/>
            </a:solidFill>
            <a:round/>
            <a:headEnd/>
            <a:tailEnd/>
          </a:ln>
        </p:spPr>
        <p:txBody>
          <a:bodyPr/>
          <a:lstStyle/>
          <a:p>
            <a:endParaRPr lang="en-US" dirty="0"/>
          </a:p>
        </p:txBody>
      </p:sp>
      <p:sp>
        <p:nvSpPr>
          <p:cNvPr id="2482" name="Rectangle 434"/>
          <p:cNvSpPr>
            <a:spLocks noChangeArrowheads="1"/>
          </p:cNvSpPr>
          <p:nvPr/>
        </p:nvSpPr>
        <p:spPr bwMode="auto">
          <a:xfrm>
            <a:off x="654140" y="2876693"/>
            <a:ext cx="52388" cy="469900"/>
          </a:xfrm>
          <a:prstGeom prst="rect">
            <a:avLst/>
          </a:prstGeom>
          <a:noFill/>
          <a:ln w="19050">
            <a:solidFill>
              <a:schemeClr val="tx1"/>
            </a:solidFill>
            <a:miter lim="800000"/>
            <a:headEnd/>
            <a:tailEnd/>
          </a:ln>
          <a:effectLst/>
        </p:spPr>
        <p:txBody>
          <a:bodyPr wrap="none" anchor="ctr"/>
          <a:lstStyle/>
          <a:p>
            <a:endParaRPr lang="en-US" dirty="0"/>
          </a:p>
        </p:txBody>
      </p:sp>
      <p:sp>
        <p:nvSpPr>
          <p:cNvPr id="2483" name="Freeform 435"/>
          <p:cNvSpPr>
            <a:spLocks/>
          </p:cNvSpPr>
          <p:nvPr/>
        </p:nvSpPr>
        <p:spPr bwMode="auto">
          <a:xfrm>
            <a:off x="802119" y="4915866"/>
            <a:ext cx="291184" cy="476447"/>
          </a:xfrm>
          <a:custGeom>
            <a:avLst/>
            <a:gdLst/>
            <a:ahLst/>
            <a:cxnLst>
              <a:cxn ang="0">
                <a:pos x="104" y="368"/>
              </a:cxn>
              <a:cxn ang="0">
                <a:pos x="105" y="0"/>
              </a:cxn>
              <a:cxn ang="0">
                <a:pos x="0" y="0"/>
              </a:cxn>
            </a:cxnLst>
            <a:rect l="0" t="0" r="r" b="b"/>
            <a:pathLst>
              <a:path w="105" h="368">
                <a:moveTo>
                  <a:pt x="104" y="368"/>
                </a:moveTo>
                <a:lnTo>
                  <a:pt x="105" y="0"/>
                </a:lnTo>
                <a:lnTo>
                  <a:pt x="0" y="0"/>
                </a:lnTo>
              </a:path>
            </a:pathLst>
          </a:custGeom>
          <a:noFill/>
          <a:ln w="0">
            <a:solidFill>
              <a:srgbClr val="000000"/>
            </a:solidFill>
            <a:prstDash val="solid"/>
            <a:round/>
            <a:headEnd/>
            <a:tailEnd/>
          </a:ln>
        </p:spPr>
        <p:txBody>
          <a:bodyPr/>
          <a:lstStyle/>
          <a:p>
            <a:endParaRPr lang="en-US" dirty="0"/>
          </a:p>
        </p:txBody>
      </p:sp>
      <p:sp>
        <p:nvSpPr>
          <p:cNvPr id="2484" name="Text Box 436"/>
          <p:cNvSpPr txBox="1">
            <a:spLocks noChangeArrowheads="1"/>
          </p:cNvSpPr>
          <p:nvPr/>
        </p:nvSpPr>
        <p:spPr bwMode="auto">
          <a:xfrm>
            <a:off x="5035372" y="4509165"/>
            <a:ext cx="979756" cy="784830"/>
          </a:xfrm>
          <a:prstGeom prst="rect">
            <a:avLst/>
          </a:prstGeom>
          <a:noFill/>
          <a:ln w="9525">
            <a:noFill/>
            <a:miter lim="800000"/>
            <a:headEnd/>
            <a:tailEnd/>
          </a:ln>
          <a:effectLst/>
        </p:spPr>
        <p:txBody>
          <a:bodyPr wrap="none">
            <a:spAutoFit/>
          </a:bodyPr>
          <a:lstStyle/>
          <a:p>
            <a:pPr algn="ctr"/>
            <a:r>
              <a:rPr lang="en-US" b="1" dirty="0" smtClean="0"/>
              <a:t>ORTT&amp;C Cmd</a:t>
            </a:r>
            <a:endParaRPr lang="en-US" b="1" dirty="0"/>
          </a:p>
          <a:p>
            <a:pPr algn="ctr"/>
            <a:r>
              <a:rPr lang="en-US" b="1" dirty="0"/>
              <a:t>and Ranging</a:t>
            </a:r>
          </a:p>
          <a:p>
            <a:pPr algn="ctr"/>
            <a:r>
              <a:rPr lang="en-US" dirty="0" smtClean="0"/>
              <a:t>BPSK/PM/RHC</a:t>
            </a:r>
            <a:endParaRPr lang="en-US" dirty="0"/>
          </a:p>
          <a:p>
            <a:pPr algn="ctr"/>
            <a:r>
              <a:rPr lang="en-US" b="1" dirty="0"/>
              <a:t>2036.0 </a:t>
            </a:r>
            <a:r>
              <a:rPr lang="en-US" b="1" dirty="0" smtClean="0"/>
              <a:t>MHz</a:t>
            </a:r>
          </a:p>
          <a:p>
            <a:pPr algn="ctr"/>
            <a:r>
              <a:rPr lang="en-US" dirty="0" smtClean="0"/>
              <a:t>BW=1.45 MHz</a:t>
            </a:r>
            <a:endParaRPr lang="en-US" dirty="0"/>
          </a:p>
        </p:txBody>
      </p:sp>
      <p:sp>
        <p:nvSpPr>
          <p:cNvPr id="2485" name="Line 437"/>
          <p:cNvSpPr>
            <a:spLocks noChangeShapeType="1"/>
          </p:cNvSpPr>
          <p:nvPr/>
        </p:nvSpPr>
        <p:spPr bwMode="auto">
          <a:xfrm flipV="1">
            <a:off x="687479" y="2712551"/>
            <a:ext cx="0" cy="632453"/>
          </a:xfrm>
          <a:prstGeom prst="line">
            <a:avLst/>
          </a:prstGeom>
          <a:noFill/>
          <a:ln w="0">
            <a:solidFill>
              <a:srgbClr val="000000"/>
            </a:solidFill>
            <a:round/>
            <a:headEnd/>
            <a:tailEnd/>
          </a:ln>
        </p:spPr>
        <p:txBody>
          <a:bodyPr/>
          <a:lstStyle/>
          <a:p>
            <a:endParaRPr lang="en-US" dirty="0"/>
          </a:p>
        </p:txBody>
      </p:sp>
      <p:sp>
        <p:nvSpPr>
          <p:cNvPr id="2486" name="Rectangle 438"/>
          <p:cNvSpPr>
            <a:spLocks noChangeArrowheads="1"/>
          </p:cNvSpPr>
          <p:nvPr/>
        </p:nvSpPr>
        <p:spPr bwMode="auto">
          <a:xfrm>
            <a:off x="4244465" y="4954933"/>
            <a:ext cx="45719" cy="469900"/>
          </a:xfrm>
          <a:prstGeom prst="rect">
            <a:avLst/>
          </a:prstGeom>
          <a:noFill/>
          <a:ln w="19050">
            <a:solidFill>
              <a:schemeClr val="tx1"/>
            </a:solidFill>
            <a:miter lim="800000"/>
            <a:headEnd/>
            <a:tailEnd/>
          </a:ln>
          <a:effectLst/>
        </p:spPr>
        <p:txBody>
          <a:bodyPr wrap="none" anchor="ctr"/>
          <a:lstStyle/>
          <a:p>
            <a:endParaRPr lang="en-US" dirty="0"/>
          </a:p>
        </p:txBody>
      </p:sp>
      <p:sp>
        <p:nvSpPr>
          <p:cNvPr id="2487" name="Line 439"/>
          <p:cNvSpPr>
            <a:spLocks noChangeShapeType="1"/>
          </p:cNvSpPr>
          <p:nvPr/>
        </p:nvSpPr>
        <p:spPr bwMode="auto">
          <a:xfrm flipV="1">
            <a:off x="4256848" y="4691544"/>
            <a:ext cx="0" cy="735200"/>
          </a:xfrm>
          <a:prstGeom prst="line">
            <a:avLst/>
          </a:prstGeom>
          <a:noFill/>
          <a:ln w="0">
            <a:solidFill>
              <a:srgbClr val="000000"/>
            </a:solidFill>
            <a:round/>
            <a:headEnd/>
            <a:tailEnd/>
          </a:ln>
        </p:spPr>
        <p:txBody>
          <a:bodyPr/>
          <a:lstStyle/>
          <a:p>
            <a:endParaRPr lang="en-US" dirty="0"/>
          </a:p>
        </p:txBody>
      </p:sp>
      <p:sp>
        <p:nvSpPr>
          <p:cNvPr id="178" name="Line 102"/>
          <p:cNvSpPr>
            <a:spLocks noChangeShapeType="1"/>
          </p:cNvSpPr>
          <p:nvPr/>
        </p:nvSpPr>
        <p:spPr bwMode="auto">
          <a:xfrm flipV="1">
            <a:off x="6393990" y="2630629"/>
            <a:ext cx="0" cy="722311"/>
          </a:xfrm>
          <a:prstGeom prst="line">
            <a:avLst/>
          </a:prstGeom>
          <a:noFill/>
          <a:ln w="0">
            <a:solidFill>
              <a:srgbClr val="000000"/>
            </a:solidFill>
            <a:round/>
            <a:headEnd/>
            <a:tailEnd/>
          </a:ln>
        </p:spPr>
        <p:txBody>
          <a:bodyPr/>
          <a:lstStyle/>
          <a:p>
            <a:endParaRPr lang="en-US" dirty="0"/>
          </a:p>
        </p:txBody>
      </p:sp>
      <p:sp>
        <p:nvSpPr>
          <p:cNvPr id="182" name="Text Box 241"/>
          <p:cNvSpPr txBox="1">
            <a:spLocks noChangeArrowheads="1"/>
          </p:cNvSpPr>
          <p:nvPr/>
        </p:nvSpPr>
        <p:spPr bwMode="auto">
          <a:xfrm>
            <a:off x="6541743" y="2656199"/>
            <a:ext cx="1229824" cy="507831"/>
          </a:xfrm>
          <a:prstGeom prst="rect">
            <a:avLst/>
          </a:prstGeom>
          <a:noFill/>
          <a:ln w="9525">
            <a:noFill/>
            <a:miter lim="800000"/>
            <a:headEnd/>
            <a:tailEnd/>
          </a:ln>
          <a:effectLst/>
        </p:spPr>
        <p:txBody>
          <a:bodyPr wrap="none">
            <a:spAutoFit/>
          </a:bodyPr>
          <a:lstStyle/>
          <a:p>
            <a:pPr algn="ctr"/>
            <a:r>
              <a:rPr lang="en-US" b="1" dirty="0" smtClean="0"/>
              <a:t>1695 to 1710 MHz</a:t>
            </a:r>
            <a:endParaRPr lang="en-US" b="1" dirty="0"/>
          </a:p>
          <a:p>
            <a:pPr algn="ctr"/>
            <a:r>
              <a:rPr lang="en-US" dirty="0" smtClean="0"/>
              <a:t>is proposed for</a:t>
            </a:r>
          </a:p>
          <a:p>
            <a:pPr algn="ctr"/>
            <a:r>
              <a:rPr lang="en-US" dirty="0" smtClean="0"/>
              <a:t>internet mobile radio</a:t>
            </a:r>
            <a:endParaRPr lang="en-US" dirty="0"/>
          </a:p>
        </p:txBody>
      </p:sp>
      <p:sp>
        <p:nvSpPr>
          <p:cNvPr id="183" name="Text Box 241"/>
          <p:cNvSpPr txBox="1">
            <a:spLocks noChangeArrowheads="1"/>
          </p:cNvSpPr>
          <p:nvPr/>
        </p:nvSpPr>
        <p:spPr bwMode="auto">
          <a:xfrm>
            <a:off x="2741516" y="4255249"/>
            <a:ext cx="1002198" cy="646331"/>
          </a:xfrm>
          <a:prstGeom prst="rect">
            <a:avLst/>
          </a:prstGeom>
          <a:noFill/>
          <a:ln w="9525">
            <a:noFill/>
            <a:miter lim="800000"/>
            <a:headEnd/>
            <a:tailEnd/>
          </a:ln>
          <a:effectLst/>
        </p:spPr>
        <p:txBody>
          <a:bodyPr wrap="none">
            <a:spAutoFit/>
          </a:bodyPr>
          <a:lstStyle/>
          <a:p>
            <a:pPr algn="ctr"/>
            <a:r>
              <a:rPr lang="en-US" b="1" dirty="0" smtClean="0"/>
              <a:t>HRIT/EMWIN</a:t>
            </a:r>
            <a:endParaRPr lang="en-US" b="1" dirty="0"/>
          </a:p>
          <a:p>
            <a:pPr algn="ctr"/>
            <a:r>
              <a:rPr lang="en-US" dirty="0" smtClean="0"/>
              <a:t>BPSK/RHC</a:t>
            </a:r>
            <a:endParaRPr lang="en-US" dirty="0"/>
          </a:p>
          <a:p>
            <a:pPr algn="ctr"/>
            <a:r>
              <a:rPr lang="en-US" b="1" dirty="0" smtClean="0"/>
              <a:t>2027.1 MHz</a:t>
            </a:r>
          </a:p>
          <a:p>
            <a:pPr algn="ctr"/>
            <a:r>
              <a:rPr lang="en-US" dirty="0" smtClean="0"/>
              <a:t>BW=1.205 MHz</a:t>
            </a:r>
            <a:endParaRPr lang="en-US" dirty="0"/>
          </a:p>
        </p:txBody>
      </p:sp>
      <p:sp>
        <p:nvSpPr>
          <p:cNvPr id="184" name="Line 257"/>
          <p:cNvSpPr>
            <a:spLocks noChangeShapeType="1"/>
          </p:cNvSpPr>
          <p:nvPr/>
        </p:nvSpPr>
        <p:spPr bwMode="auto">
          <a:xfrm flipV="1">
            <a:off x="2840083" y="5299354"/>
            <a:ext cx="1588" cy="236537"/>
          </a:xfrm>
          <a:prstGeom prst="line">
            <a:avLst/>
          </a:prstGeom>
          <a:noFill/>
          <a:ln w="0">
            <a:solidFill>
              <a:srgbClr val="000000"/>
            </a:solidFill>
            <a:round/>
            <a:headEnd/>
            <a:tailEnd/>
          </a:ln>
        </p:spPr>
        <p:txBody>
          <a:bodyPr/>
          <a:lstStyle/>
          <a:p>
            <a:endParaRPr lang="en-US" dirty="0"/>
          </a:p>
        </p:txBody>
      </p:sp>
      <p:sp>
        <p:nvSpPr>
          <p:cNvPr id="185" name="Rectangle 301"/>
          <p:cNvSpPr>
            <a:spLocks noChangeArrowheads="1"/>
          </p:cNvSpPr>
          <p:nvPr/>
        </p:nvSpPr>
        <p:spPr bwMode="auto">
          <a:xfrm>
            <a:off x="2705691" y="5555802"/>
            <a:ext cx="256480" cy="138499"/>
          </a:xfrm>
          <a:prstGeom prst="rect">
            <a:avLst/>
          </a:prstGeom>
          <a:noFill/>
          <a:ln w="9525">
            <a:noFill/>
            <a:miter lim="800000"/>
            <a:headEnd/>
            <a:tailEnd/>
          </a:ln>
        </p:spPr>
        <p:txBody>
          <a:bodyPr wrap="none" lIns="0" tIns="0" rIns="0" bIns="0">
            <a:spAutoFit/>
          </a:bodyPr>
          <a:lstStyle/>
          <a:p>
            <a:r>
              <a:rPr lang="en-US" dirty="0" smtClean="0">
                <a:solidFill>
                  <a:srgbClr val="000000"/>
                </a:solidFill>
              </a:rPr>
              <a:t>2025</a:t>
            </a:r>
            <a:endParaRPr lang="en-US" sz="1800" dirty="0"/>
          </a:p>
        </p:txBody>
      </p:sp>
      <p:sp>
        <p:nvSpPr>
          <p:cNvPr id="188" name="Line 275"/>
          <p:cNvSpPr>
            <a:spLocks noChangeShapeType="1"/>
          </p:cNvSpPr>
          <p:nvPr/>
        </p:nvSpPr>
        <p:spPr bwMode="auto">
          <a:xfrm flipV="1">
            <a:off x="3771129" y="5287743"/>
            <a:ext cx="1587" cy="227012"/>
          </a:xfrm>
          <a:prstGeom prst="line">
            <a:avLst/>
          </a:prstGeom>
          <a:noFill/>
          <a:ln w="0">
            <a:solidFill>
              <a:srgbClr val="000000"/>
            </a:solidFill>
            <a:round/>
            <a:headEnd/>
            <a:tailEnd/>
          </a:ln>
        </p:spPr>
        <p:txBody>
          <a:bodyPr/>
          <a:lstStyle/>
          <a:p>
            <a:endParaRPr lang="en-US" dirty="0"/>
          </a:p>
        </p:txBody>
      </p:sp>
      <p:sp>
        <p:nvSpPr>
          <p:cNvPr id="189" name="Line 278"/>
          <p:cNvSpPr>
            <a:spLocks noChangeShapeType="1"/>
          </p:cNvSpPr>
          <p:nvPr/>
        </p:nvSpPr>
        <p:spPr bwMode="auto">
          <a:xfrm flipV="1">
            <a:off x="5217250" y="5335867"/>
            <a:ext cx="1588" cy="173038"/>
          </a:xfrm>
          <a:prstGeom prst="line">
            <a:avLst/>
          </a:prstGeom>
          <a:noFill/>
          <a:ln w="0">
            <a:solidFill>
              <a:srgbClr val="000000"/>
            </a:solidFill>
            <a:round/>
            <a:headEnd/>
            <a:tailEnd/>
          </a:ln>
        </p:spPr>
        <p:txBody>
          <a:bodyPr/>
          <a:lstStyle/>
          <a:p>
            <a:endParaRPr lang="en-US" dirty="0"/>
          </a:p>
        </p:txBody>
      </p:sp>
      <p:sp>
        <p:nvSpPr>
          <p:cNvPr id="190" name="Line 278"/>
          <p:cNvSpPr>
            <a:spLocks noChangeShapeType="1"/>
          </p:cNvSpPr>
          <p:nvPr/>
        </p:nvSpPr>
        <p:spPr bwMode="auto">
          <a:xfrm flipV="1">
            <a:off x="5408839" y="5335867"/>
            <a:ext cx="1588" cy="173038"/>
          </a:xfrm>
          <a:prstGeom prst="line">
            <a:avLst/>
          </a:prstGeom>
          <a:noFill/>
          <a:ln w="0">
            <a:solidFill>
              <a:srgbClr val="000000"/>
            </a:solidFill>
            <a:round/>
            <a:headEnd/>
            <a:tailEnd/>
          </a:ln>
        </p:spPr>
        <p:txBody>
          <a:bodyPr/>
          <a:lstStyle/>
          <a:p>
            <a:endParaRPr lang="en-US" dirty="0"/>
          </a:p>
        </p:txBody>
      </p:sp>
      <p:sp>
        <p:nvSpPr>
          <p:cNvPr id="191" name="Line 423"/>
          <p:cNvSpPr>
            <a:spLocks noChangeShapeType="1"/>
          </p:cNvSpPr>
          <p:nvPr/>
        </p:nvSpPr>
        <p:spPr bwMode="auto">
          <a:xfrm flipV="1">
            <a:off x="3226623" y="4862500"/>
            <a:ext cx="0" cy="548435"/>
          </a:xfrm>
          <a:prstGeom prst="line">
            <a:avLst/>
          </a:prstGeom>
          <a:noFill/>
          <a:ln w="0">
            <a:solidFill>
              <a:srgbClr val="000000"/>
            </a:solidFill>
            <a:round/>
            <a:headEnd/>
            <a:tailEnd/>
          </a:ln>
        </p:spPr>
        <p:txBody>
          <a:bodyPr/>
          <a:lstStyle/>
          <a:p>
            <a:endParaRPr lang="en-US" dirty="0"/>
          </a:p>
        </p:txBody>
      </p:sp>
      <p:sp>
        <p:nvSpPr>
          <p:cNvPr id="186" name="TextBox 185"/>
          <p:cNvSpPr txBox="1"/>
          <p:nvPr/>
        </p:nvSpPr>
        <p:spPr>
          <a:xfrm>
            <a:off x="1635515" y="5895842"/>
            <a:ext cx="5335324" cy="230832"/>
          </a:xfrm>
          <a:prstGeom prst="rect">
            <a:avLst/>
          </a:prstGeom>
          <a:noFill/>
        </p:spPr>
        <p:txBody>
          <a:bodyPr wrap="square" rtlCol="0">
            <a:spAutoFit/>
          </a:bodyPr>
          <a:lstStyle/>
          <a:p>
            <a:r>
              <a:rPr lang="en-US" dirty="0" smtClean="0">
                <a:latin typeface="Arial"/>
                <a:cs typeface="Arial"/>
              </a:rPr>
              <a:t>†: DCPR (8PSK) and SAR (Bi-</a:t>
            </a:r>
            <a:r>
              <a:rPr lang="el-GR" dirty="0" smtClean="0">
                <a:latin typeface="Arial"/>
                <a:cs typeface="Arial"/>
              </a:rPr>
              <a:t>Φ</a:t>
            </a:r>
            <a:r>
              <a:rPr lang="en-US" dirty="0" smtClean="0">
                <a:latin typeface="Arial"/>
                <a:cs typeface="Arial"/>
              </a:rPr>
              <a:t>) are individual uplinks FDM'ed in the spacecraft transponder.</a:t>
            </a:r>
            <a:endParaRPr lang="en-US" dirty="0"/>
          </a:p>
        </p:txBody>
      </p:sp>
      <p:sp>
        <p:nvSpPr>
          <p:cNvPr id="192" name="Rectangle 333"/>
          <p:cNvSpPr>
            <a:spLocks noChangeArrowheads="1"/>
          </p:cNvSpPr>
          <p:nvPr/>
        </p:nvSpPr>
        <p:spPr bwMode="auto">
          <a:xfrm>
            <a:off x="5915827" y="2884158"/>
            <a:ext cx="102149" cy="469900"/>
          </a:xfrm>
          <a:prstGeom prst="rect">
            <a:avLst/>
          </a:prstGeom>
          <a:solidFill>
            <a:schemeClr val="bg1">
              <a:lumMod val="85000"/>
            </a:schemeClr>
          </a:solidFill>
          <a:ln w="19050">
            <a:solidFill>
              <a:schemeClr val="bg1">
                <a:lumMod val="85000"/>
              </a:schemeClr>
            </a:solidFill>
            <a:miter lim="800000"/>
            <a:headEnd/>
            <a:tailEnd/>
          </a:ln>
          <a:effectLst/>
        </p:spPr>
        <p:txBody>
          <a:bodyPr wrap="none" anchor="ctr"/>
          <a:lstStyle/>
          <a:p>
            <a:endParaRPr lang="en-US" dirty="0"/>
          </a:p>
        </p:txBody>
      </p:sp>
      <p:sp>
        <p:nvSpPr>
          <p:cNvPr id="193" name="Rectangle 333"/>
          <p:cNvSpPr>
            <a:spLocks noChangeArrowheads="1"/>
          </p:cNvSpPr>
          <p:nvPr/>
        </p:nvSpPr>
        <p:spPr bwMode="auto">
          <a:xfrm>
            <a:off x="4003765" y="2884701"/>
            <a:ext cx="80963" cy="469900"/>
          </a:xfrm>
          <a:prstGeom prst="rect">
            <a:avLst/>
          </a:prstGeom>
          <a:solidFill>
            <a:schemeClr val="bg1">
              <a:lumMod val="85000"/>
            </a:schemeClr>
          </a:solidFill>
          <a:ln w="19050">
            <a:solidFill>
              <a:schemeClr val="bg1">
                <a:lumMod val="85000"/>
              </a:schemeClr>
            </a:solidFill>
            <a:miter lim="800000"/>
            <a:headEnd/>
            <a:tailEnd/>
          </a:ln>
          <a:effectLst/>
        </p:spPr>
        <p:txBody>
          <a:bodyPr wrap="none" anchor="ctr"/>
          <a:lstStyle/>
          <a:p>
            <a:endParaRPr lang="en-US" dirty="0"/>
          </a:p>
        </p:txBody>
      </p:sp>
      <p:sp>
        <p:nvSpPr>
          <p:cNvPr id="199" name="Freeform 154"/>
          <p:cNvSpPr>
            <a:spLocks/>
          </p:cNvSpPr>
          <p:nvPr/>
        </p:nvSpPr>
        <p:spPr bwMode="auto">
          <a:xfrm>
            <a:off x="5789594" y="2058411"/>
            <a:ext cx="410421" cy="842022"/>
          </a:xfrm>
          <a:custGeom>
            <a:avLst/>
            <a:gdLst>
              <a:gd name="connsiteX0" fmla="*/ 62873 w 62873"/>
              <a:gd name="connsiteY0" fmla="*/ 10000 h 10000"/>
              <a:gd name="connsiteX1" fmla="*/ 0 w 62873"/>
              <a:gd name="connsiteY1" fmla="*/ 6228 h 10000"/>
              <a:gd name="connsiteX2" fmla="*/ 52873 w 62873"/>
              <a:gd name="connsiteY2" fmla="*/ 0 h 10000"/>
              <a:gd name="connsiteX0" fmla="*/ 63003 w 63003"/>
              <a:gd name="connsiteY0" fmla="*/ 6925 h 6925"/>
              <a:gd name="connsiteX1" fmla="*/ 130 w 63003"/>
              <a:gd name="connsiteY1" fmla="*/ 3153 h 6925"/>
              <a:gd name="connsiteX2" fmla="*/ 0 w 63003"/>
              <a:gd name="connsiteY2" fmla="*/ 0 h 6925"/>
              <a:gd name="connsiteX0" fmla="*/ 10000 w 10000"/>
              <a:gd name="connsiteY0" fmla="*/ 10000 h 10000"/>
              <a:gd name="connsiteX1" fmla="*/ 9692 w 10000"/>
              <a:gd name="connsiteY1" fmla="*/ 9661 h 10000"/>
              <a:gd name="connsiteX2" fmla="*/ 21 w 10000"/>
              <a:gd name="connsiteY2" fmla="*/ 4553 h 10000"/>
              <a:gd name="connsiteX3" fmla="*/ 0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10000" y="10000"/>
                </a:moveTo>
                <a:lnTo>
                  <a:pt x="9692" y="9661"/>
                </a:lnTo>
                <a:lnTo>
                  <a:pt x="21" y="4553"/>
                </a:lnTo>
                <a:cubicBezTo>
                  <a:pt x="14" y="3035"/>
                  <a:pt x="7" y="1518"/>
                  <a:pt x="0" y="0"/>
                </a:cubicBezTo>
              </a:path>
            </a:pathLst>
          </a:custGeom>
          <a:noFill/>
          <a:ln w="0">
            <a:solidFill>
              <a:srgbClr val="000000"/>
            </a:solidFill>
            <a:prstDash val="solid"/>
            <a:round/>
            <a:headEnd/>
            <a:tailEnd/>
          </a:ln>
        </p:spPr>
        <p:txBody>
          <a:bodyPr/>
          <a:lstStyle/>
          <a:p>
            <a:endParaRPr lang="en-US" dirty="0"/>
          </a:p>
        </p:txBody>
      </p:sp>
      <p:sp>
        <p:nvSpPr>
          <p:cNvPr id="202" name="Text Box 239"/>
          <p:cNvSpPr txBox="1">
            <a:spLocks noChangeArrowheads="1"/>
          </p:cNvSpPr>
          <p:nvPr/>
        </p:nvSpPr>
        <p:spPr bwMode="auto">
          <a:xfrm>
            <a:off x="6579415" y="3825513"/>
            <a:ext cx="931666" cy="1061829"/>
          </a:xfrm>
          <a:prstGeom prst="rect">
            <a:avLst/>
          </a:prstGeom>
          <a:noFill/>
          <a:ln w="9525">
            <a:noFill/>
            <a:miter lim="800000"/>
            <a:headEnd/>
            <a:tailEnd/>
          </a:ln>
          <a:effectLst/>
        </p:spPr>
        <p:txBody>
          <a:bodyPr wrap="none">
            <a:spAutoFit/>
          </a:bodyPr>
          <a:lstStyle/>
          <a:p>
            <a:pPr algn="ctr"/>
            <a:r>
              <a:rPr lang="en-US" b="1" dirty="0" smtClean="0"/>
              <a:t>GRB</a:t>
            </a:r>
          </a:p>
          <a:p>
            <a:pPr algn="ctr"/>
            <a:r>
              <a:rPr lang="en-US" dirty="0" smtClean="0"/>
              <a:t>Dual Lin Pol</a:t>
            </a:r>
          </a:p>
          <a:p>
            <a:pPr algn="ctr"/>
            <a:r>
              <a:rPr lang="en-US" b="1" dirty="0" smtClean="0"/>
              <a:t>7216.6MHz</a:t>
            </a:r>
            <a:endParaRPr lang="en-US" b="1" dirty="0"/>
          </a:p>
          <a:p>
            <a:pPr algn="ctr"/>
            <a:r>
              <a:rPr lang="en-US" dirty="0" smtClean="0"/>
              <a:t>8PSK</a:t>
            </a:r>
            <a:endParaRPr lang="en-US" b="1" dirty="0" smtClean="0"/>
          </a:p>
          <a:p>
            <a:pPr algn="ctr"/>
            <a:r>
              <a:rPr lang="en-US" dirty="0" smtClean="0"/>
              <a:t>BW=9.8 MHz</a:t>
            </a:r>
          </a:p>
          <a:p>
            <a:pPr algn="ctr"/>
            <a:r>
              <a:rPr lang="en-US" dirty="0" smtClean="0"/>
              <a:t>or QPSK</a:t>
            </a:r>
          </a:p>
          <a:p>
            <a:pPr algn="ctr"/>
            <a:r>
              <a:rPr lang="en-US" dirty="0" smtClean="0"/>
              <a:t>BW=10.9 MHz</a:t>
            </a:r>
          </a:p>
        </p:txBody>
      </p:sp>
      <p:sp>
        <p:nvSpPr>
          <p:cNvPr id="203" name="Rectangle 333"/>
          <p:cNvSpPr>
            <a:spLocks noChangeArrowheads="1"/>
          </p:cNvSpPr>
          <p:nvPr/>
        </p:nvSpPr>
        <p:spPr bwMode="auto">
          <a:xfrm>
            <a:off x="7906634" y="4973212"/>
            <a:ext cx="104775" cy="459361"/>
          </a:xfrm>
          <a:prstGeom prst="rect">
            <a:avLst/>
          </a:prstGeom>
          <a:solidFill>
            <a:schemeClr val="bg1">
              <a:lumMod val="85000"/>
            </a:schemeClr>
          </a:solidFill>
          <a:ln w="19050">
            <a:solidFill>
              <a:schemeClr val="bg1">
                <a:lumMod val="85000"/>
              </a:schemeClr>
            </a:solidFill>
            <a:miter lim="800000"/>
            <a:headEnd/>
            <a:tailEnd/>
          </a:ln>
          <a:effectLst/>
        </p:spPr>
        <p:txBody>
          <a:bodyPr wrap="none" anchor="ctr"/>
          <a:lstStyle/>
          <a:p>
            <a:endParaRPr lang="en-US" dirty="0"/>
          </a:p>
        </p:txBody>
      </p:sp>
      <p:sp>
        <p:nvSpPr>
          <p:cNvPr id="204" name="Rectangle 333"/>
          <p:cNvSpPr>
            <a:spLocks noChangeArrowheads="1"/>
          </p:cNvSpPr>
          <p:nvPr/>
        </p:nvSpPr>
        <p:spPr bwMode="auto">
          <a:xfrm>
            <a:off x="5996871" y="4975593"/>
            <a:ext cx="104775" cy="459361"/>
          </a:xfrm>
          <a:prstGeom prst="rect">
            <a:avLst/>
          </a:prstGeom>
          <a:solidFill>
            <a:schemeClr val="bg1">
              <a:lumMod val="85000"/>
            </a:schemeClr>
          </a:solidFill>
          <a:ln w="19050">
            <a:solidFill>
              <a:schemeClr val="bg1">
                <a:lumMod val="85000"/>
              </a:schemeClr>
            </a:solidFill>
            <a:miter lim="800000"/>
            <a:headEnd/>
            <a:tailEnd/>
          </a:ln>
          <a:effectLst/>
        </p:spPr>
        <p:txBody>
          <a:bodyPr wrap="none" anchor="ctr"/>
          <a:lstStyle/>
          <a:p>
            <a:endParaRPr lang="en-US" dirty="0"/>
          </a:p>
        </p:txBody>
      </p:sp>
      <p:sp>
        <p:nvSpPr>
          <p:cNvPr id="205" name="Rectangle 333"/>
          <p:cNvSpPr>
            <a:spLocks noChangeArrowheads="1"/>
          </p:cNvSpPr>
          <p:nvPr/>
        </p:nvSpPr>
        <p:spPr bwMode="auto">
          <a:xfrm>
            <a:off x="1673773" y="6075306"/>
            <a:ext cx="162763" cy="152882"/>
          </a:xfrm>
          <a:prstGeom prst="rect">
            <a:avLst/>
          </a:prstGeom>
          <a:solidFill>
            <a:schemeClr val="bg1">
              <a:lumMod val="85000"/>
            </a:schemeClr>
          </a:solidFill>
          <a:ln w="19050">
            <a:solidFill>
              <a:schemeClr val="bg1">
                <a:lumMod val="85000"/>
              </a:schemeClr>
            </a:solidFill>
            <a:miter lim="800000"/>
            <a:headEnd/>
            <a:tailEnd/>
          </a:ln>
          <a:effectLst/>
        </p:spPr>
        <p:txBody>
          <a:bodyPr wrap="none" anchor="ctr"/>
          <a:lstStyle/>
          <a:p>
            <a:endParaRPr lang="en-US" dirty="0"/>
          </a:p>
        </p:txBody>
      </p:sp>
      <p:sp>
        <p:nvSpPr>
          <p:cNvPr id="206" name="TextBox 205"/>
          <p:cNvSpPr txBox="1"/>
          <p:nvPr/>
        </p:nvSpPr>
        <p:spPr>
          <a:xfrm>
            <a:off x="1758254" y="6066738"/>
            <a:ext cx="3745423" cy="230832"/>
          </a:xfrm>
          <a:prstGeom prst="rect">
            <a:avLst/>
          </a:prstGeom>
          <a:noFill/>
        </p:spPr>
        <p:txBody>
          <a:bodyPr wrap="square" rtlCol="0">
            <a:spAutoFit/>
          </a:bodyPr>
          <a:lstStyle/>
          <a:p>
            <a:r>
              <a:rPr lang="en-US" dirty="0" smtClean="0">
                <a:latin typeface="Arial"/>
                <a:cs typeface="Arial"/>
              </a:rPr>
              <a:t>: Indicates possible extra GRB bandwidth for QPSK modulation</a:t>
            </a:r>
            <a:endParaRPr lang="en-US" dirty="0"/>
          </a:p>
        </p:txBody>
      </p:sp>
      <p:sp>
        <p:nvSpPr>
          <p:cNvPr id="208" name="Text Box 413"/>
          <p:cNvSpPr txBox="1">
            <a:spLocks noChangeArrowheads="1"/>
          </p:cNvSpPr>
          <p:nvPr/>
        </p:nvSpPr>
        <p:spPr bwMode="auto">
          <a:xfrm>
            <a:off x="6428649" y="6373271"/>
            <a:ext cx="1563248" cy="369332"/>
          </a:xfrm>
          <a:prstGeom prst="rect">
            <a:avLst/>
          </a:prstGeom>
          <a:noFill/>
          <a:ln w="9525">
            <a:noFill/>
            <a:miter lim="800000"/>
            <a:headEnd/>
            <a:tailEnd/>
          </a:ln>
        </p:spPr>
        <p:txBody>
          <a:bodyPr wrap="none">
            <a:spAutoFit/>
          </a:bodyPr>
          <a:lstStyle/>
          <a:p>
            <a:r>
              <a:rPr lang="en-US" dirty="0" smtClean="0"/>
              <a:t>GRfreqPlan1July2011.pptx</a:t>
            </a:r>
            <a:endParaRPr lang="en-US" dirty="0"/>
          </a:p>
          <a:p>
            <a:r>
              <a:rPr lang="en-US" dirty="0"/>
              <a:t>Peter Woolner  </a:t>
            </a:r>
            <a:r>
              <a:rPr lang="en-US" dirty="0" smtClean="0"/>
              <a:t>7/01/11</a:t>
            </a:r>
            <a:endParaRPr lang="en-US" dirty="0"/>
          </a:p>
        </p:txBody>
      </p:sp>
      <p:sp>
        <p:nvSpPr>
          <p:cNvPr id="210" name="TextBox 209"/>
          <p:cNvSpPr txBox="1"/>
          <p:nvPr/>
        </p:nvSpPr>
        <p:spPr>
          <a:xfrm>
            <a:off x="1168964" y="5897680"/>
            <a:ext cx="582211" cy="230832"/>
          </a:xfrm>
          <a:prstGeom prst="rect">
            <a:avLst/>
          </a:prstGeom>
          <a:noFill/>
        </p:spPr>
        <p:txBody>
          <a:bodyPr wrap="none" rtlCol="0">
            <a:spAutoFit/>
          </a:bodyPr>
          <a:lstStyle/>
          <a:p>
            <a:r>
              <a:rPr lang="en-US" dirty="0" smtClean="0"/>
              <a:t>NOTES</a:t>
            </a:r>
            <a:endParaRPr lang="en-US" dirty="0"/>
          </a:p>
        </p:txBody>
      </p:sp>
      <p:sp>
        <p:nvSpPr>
          <p:cNvPr id="195" name="Line 247"/>
          <p:cNvSpPr>
            <a:spLocks noChangeShapeType="1"/>
          </p:cNvSpPr>
          <p:nvPr/>
        </p:nvSpPr>
        <p:spPr bwMode="auto">
          <a:xfrm flipV="1">
            <a:off x="6570888" y="3156093"/>
            <a:ext cx="1161915" cy="0"/>
          </a:xfrm>
          <a:prstGeom prst="line">
            <a:avLst/>
          </a:prstGeom>
          <a:noFill/>
          <a:ln w="9525">
            <a:solidFill>
              <a:schemeClr val="tx1"/>
            </a:solidFill>
            <a:round/>
            <a:headEnd type="arrow" w="med" len="med"/>
            <a:tailEnd type="arrow" w="med" len="med"/>
          </a:ln>
          <a:effectLst/>
        </p:spPr>
        <p:txBody>
          <a:bodyPr/>
          <a:lstStyle/>
          <a:p>
            <a:endParaRPr lang="en-US" dirty="0"/>
          </a:p>
        </p:txBody>
      </p:sp>
      <p:sp>
        <p:nvSpPr>
          <p:cNvPr id="2373" name="Rectangle 325"/>
          <p:cNvSpPr>
            <a:spLocks noChangeArrowheads="1"/>
          </p:cNvSpPr>
          <p:nvPr/>
        </p:nvSpPr>
        <p:spPr bwMode="auto">
          <a:xfrm>
            <a:off x="4096635" y="2884069"/>
            <a:ext cx="1819192" cy="474663"/>
          </a:xfrm>
          <a:prstGeom prst="rect">
            <a:avLst/>
          </a:prstGeom>
          <a:noFill/>
          <a:ln w="19050">
            <a:solidFill>
              <a:schemeClr val="tx1"/>
            </a:solidFill>
            <a:miter lim="800000"/>
            <a:headEnd/>
            <a:tailEnd/>
          </a:ln>
          <a:effectLst/>
        </p:spPr>
        <p:txBody>
          <a:bodyPr wrap="none" anchor="ctr"/>
          <a:lstStyle/>
          <a:p>
            <a:endParaRPr lang="en-US" dirty="0"/>
          </a:p>
        </p:txBody>
      </p:sp>
      <p:sp>
        <p:nvSpPr>
          <p:cNvPr id="2377" name="Rectangle 329"/>
          <p:cNvSpPr>
            <a:spLocks noChangeArrowheads="1"/>
          </p:cNvSpPr>
          <p:nvPr/>
        </p:nvSpPr>
        <p:spPr bwMode="auto">
          <a:xfrm>
            <a:off x="6115847" y="4975774"/>
            <a:ext cx="1782435" cy="458787"/>
          </a:xfrm>
          <a:prstGeom prst="rect">
            <a:avLst/>
          </a:prstGeom>
          <a:noFill/>
          <a:ln w="19050">
            <a:solidFill>
              <a:schemeClr val="tx1"/>
            </a:solidFill>
            <a:miter lim="800000"/>
            <a:headEnd/>
            <a:tailEnd/>
          </a:ln>
          <a:effectLst/>
        </p:spPr>
        <p:txBody>
          <a:bodyPr wrap="none" anchor="ctr"/>
          <a:lstStyle/>
          <a:p>
            <a:endParaRPr lang="en-US" dirty="0"/>
          </a:p>
        </p:txBody>
      </p:sp>
      <p:sp>
        <p:nvSpPr>
          <p:cNvPr id="2084" name="Line 36"/>
          <p:cNvSpPr>
            <a:spLocks noChangeShapeType="1"/>
          </p:cNvSpPr>
          <p:nvPr/>
        </p:nvSpPr>
        <p:spPr bwMode="auto">
          <a:xfrm flipV="1">
            <a:off x="3051265" y="3224355"/>
            <a:ext cx="1588" cy="182563"/>
          </a:xfrm>
          <a:prstGeom prst="line">
            <a:avLst/>
          </a:prstGeom>
          <a:noFill/>
          <a:ln w="0">
            <a:solidFill>
              <a:srgbClr val="000000"/>
            </a:solidFill>
            <a:round/>
            <a:headEnd/>
            <a:tailEnd/>
          </a:ln>
        </p:spPr>
        <p:txBody>
          <a:bodyPr/>
          <a:lstStyle/>
          <a:p>
            <a:endParaRPr lang="en-US" dirty="0"/>
          </a:p>
        </p:txBody>
      </p:sp>
      <p:sp>
        <p:nvSpPr>
          <p:cNvPr id="2082" name="Line 34"/>
          <p:cNvSpPr>
            <a:spLocks noChangeShapeType="1"/>
          </p:cNvSpPr>
          <p:nvPr/>
        </p:nvSpPr>
        <p:spPr bwMode="auto">
          <a:xfrm>
            <a:off x="1838415" y="3351355"/>
            <a:ext cx="5827713" cy="1588"/>
          </a:xfrm>
          <a:prstGeom prst="line">
            <a:avLst/>
          </a:prstGeom>
          <a:noFill/>
          <a:ln w="0">
            <a:solidFill>
              <a:srgbClr val="000000"/>
            </a:solidFill>
            <a:round/>
            <a:headEnd/>
            <a:tailEnd/>
          </a:ln>
        </p:spPr>
        <p:txBody>
          <a:bodyPr/>
          <a:lstStyle/>
          <a:p>
            <a:endParaRPr lang="en-US" dirty="0"/>
          </a:p>
        </p:txBody>
      </p:sp>
      <p:sp>
        <p:nvSpPr>
          <p:cNvPr id="2301" name="Line 253"/>
          <p:cNvSpPr>
            <a:spLocks noChangeShapeType="1"/>
          </p:cNvSpPr>
          <p:nvPr/>
        </p:nvSpPr>
        <p:spPr bwMode="auto">
          <a:xfrm>
            <a:off x="5622671" y="5429620"/>
            <a:ext cx="2934044" cy="0"/>
          </a:xfrm>
          <a:prstGeom prst="line">
            <a:avLst/>
          </a:prstGeom>
          <a:noFill/>
          <a:ln w="0">
            <a:solidFill>
              <a:srgbClr val="000000"/>
            </a:solidFill>
            <a:round/>
            <a:headEnd/>
            <a:tailEnd/>
          </a:ln>
        </p:spPr>
        <p:txBody>
          <a:bodyPr/>
          <a:lstStyle/>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2315</TotalTime>
  <Words>1794</Words>
  <Application>Microsoft Office PowerPoint</Application>
  <PresentationFormat>On-screen Show (4:3)</PresentationFormat>
  <Paragraphs>235</Paragraphs>
  <Slides>14</Slides>
  <Notes>4</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Default Design</vt:lpstr>
      <vt:lpstr>Edge</vt:lpstr>
      <vt:lpstr>1_Edge</vt:lpstr>
      <vt:lpstr>Frequency Reallocation Background</vt:lpstr>
      <vt:lpstr>Background (continued)</vt:lpstr>
      <vt:lpstr>Fast Track Eval Results</vt:lpstr>
      <vt:lpstr>FTE Results 2</vt:lpstr>
      <vt:lpstr>FTE Results 3</vt:lpstr>
      <vt:lpstr>CSMAC WG-1</vt:lpstr>
      <vt:lpstr>Protection Zones</vt:lpstr>
      <vt:lpstr>DCPR Changes for GOES-R</vt:lpstr>
      <vt:lpstr>GOES R Frequency Plan</vt:lpstr>
      <vt:lpstr>USGS Spectrum Transformation</vt:lpstr>
      <vt:lpstr>USGS Spectrum Relocation</vt:lpstr>
      <vt:lpstr>Spectrum At Risk  Frequency Auctions or Sharing</vt:lpstr>
      <vt:lpstr>Escalating Urgency and Change</vt:lpstr>
      <vt:lpstr>Target Dates for  Sales/Repurpose of Radio Frequency Bands </vt:lpstr>
    </vt:vector>
  </TitlesOfParts>
  <Company>Mitretek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Peter Woolner</dc:creator>
  <cp:lastModifiedBy>Pardee, Richard W.</cp:lastModifiedBy>
  <cp:revision>134</cp:revision>
  <dcterms:created xsi:type="dcterms:W3CDTF">2004-11-30T14:56:16Z</dcterms:created>
  <dcterms:modified xsi:type="dcterms:W3CDTF">2014-05-07T16:07:56Z</dcterms:modified>
</cp:coreProperties>
</file>